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sldIdLst>
    <p:sldId id="269" r:id="rId5"/>
    <p:sldId id="258" r:id="rId6"/>
    <p:sldId id="272" r:id="rId7"/>
    <p:sldId id="2134805276" r:id="rId8"/>
    <p:sldId id="2134805227" r:id="rId9"/>
    <p:sldId id="2134805248" r:id="rId10"/>
    <p:sldId id="2134805285" r:id="rId11"/>
    <p:sldId id="482" r:id="rId12"/>
    <p:sldId id="2134805224" r:id="rId13"/>
    <p:sldId id="483" r:id="rId14"/>
    <p:sldId id="2134805278" r:id="rId15"/>
    <p:sldId id="2134805281" r:id="rId16"/>
    <p:sldId id="2134805282" r:id="rId17"/>
    <p:sldId id="2134805283" r:id="rId18"/>
    <p:sldId id="2134805280" r:id="rId19"/>
    <p:sldId id="2134805284" r:id="rId20"/>
    <p:sldId id="2134805293" r:id="rId21"/>
    <p:sldId id="271" r:id="rId22"/>
    <p:sldId id="2134805244" r:id="rId23"/>
    <p:sldId id="2134805264" r:id="rId24"/>
    <p:sldId id="2134805231" r:id="rId25"/>
    <p:sldId id="2134805245" r:id="rId26"/>
    <p:sldId id="2134805249" r:id="rId27"/>
    <p:sldId id="2134805289" r:id="rId28"/>
    <p:sldId id="2134805288" r:id="rId29"/>
    <p:sldId id="2134805290" r:id="rId30"/>
    <p:sldId id="2134805257" r:id="rId31"/>
    <p:sldId id="2134805287" r:id="rId32"/>
    <p:sldId id="2134805258" r:id="rId33"/>
    <p:sldId id="2134805261" r:id="rId34"/>
    <p:sldId id="2134805262" r:id="rId35"/>
    <p:sldId id="2134805259" r:id="rId36"/>
    <p:sldId id="2134805253" r:id="rId37"/>
    <p:sldId id="2134805254" r:id="rId38"/>
    <p:sldId id="2134805250" r:id="rId39"/>
    <p:sldId id="2134805251" r:id="rId40"/>
    <p:sldId id="2134805252" r:id="rId41"/>
    <p:sldId id="2134805255" r:id="rId42"/>
    <p:sldId id="2134805256" r:id="rId43"/>
    <p:sldId id="2134805260" r:id="rId44"/>
    <p:sldId id="2134805275" r:id="rId45"/>
    <p:sldId id="2134805294" r:id="rId46"/>
    <p:sldId id="2134805297" r:id="rId47"/>
    <p:sldId id="2134805298" r:id="rId48"/>
    <p:sldId id="2134805295" r:id="rId49"/>
    <p:sldId id="2134805296" r:id="rId50"/>
    <p:sldId id="2134805299" r:id="rId51"/>
    <p:sldId id="2134805247" r:id="rId52"/>
    <p:sldId id="2134805266" r:id="rId53"/>
    <p:sldId id="2134805267" r:id="rId54"/>
    <p:sldId id="2134805268" r:id="rId55"/>
    <p:sldId id="2134805269" r:id="rId56"/>
    <p:sldId id="2134805270" r:id="rId57"/>
    <p:sldId id="2134805272" r:id="rId58"/>
    <p:sldId id="2134805301" r:id="rId59"/>
    <p:sldId id="2134805302" r:id="rId60"/>
    <p:sldId id="2134805274" r:id="rId61"/>
    <p:sldId id="2134805292" r:id="rId62"/>
    <p:sldId id="2134805291" r:id="rId63"/>
    <p:sldId id="2134805300" r:id="rId6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1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BE311-E025-43D2-BBBA-C8BDD9ADD78F}" v="65" dt="2022-08-12T11:59:10.993"/>
    <p1510:client id="{08D56DF6-0CFA-42D7-9AF9-A084931E1BD8}" v="884" dt="2022-09-27T19:26:29.860"/>
    <p1510:client id="{204D6652-1384-4BA9-9904-0541824421BD}" v="38" dt="2022-09-08T07:37:45.474"/>
    <p1510:client id="{2123C4D9-F3B0-4EE6-8D59-DF816EF7ED20}" v="14" dt="2022-09-28T09:26:07.274"/>
    <p1510:client id="{284FBACF-D973-462B-A507-2FE4DD558E9D}" v="185" dt="2022-08-03T13:45:29.215"/>
    <p1510:client id="{2DBDEE5E-48A5-4BA9-99E7-E1F3CFB8199A}" v="27" dt="2022-08-31T07:38:10.691"/>
    <p1510:client id="{2E04C67C-0B16-4DBA-B109-0F1D03BEDD28}" v="88" dt="2022-09-02T07:02:12.241"/>
    <p1510:client id="{32835728-E01C-4563-B3AF-07FA5110F062}" v="150" dt="2022-08-30T08:22:53.014"/>
    <p1510:client id="{3B011DDE-60BB-4988-BC36-D64DD511D9E3}" v="241" dt="2022-09-27T20:51:28.806"/>
    <p1510:client id="{40E7A8AE-4005-4FE9-BC35-7DD40827F104}" v="112" dt="2022-09-05T05:50:34.816"/>
    <p1510:client id="{46F79A2C-60AA-4A93-9F00-C303366466CF}" v="28" dt="2022-08-04T09:14:18.403"/>
    <p1510:client id="{50D31F1C-8C0C-4E0A-90B2-E164759D6D6D}" v="470" dt="2022-09-25T19:26:46.502"/>
    <p1510:client id="{5B13020C-90E8-4EAE-B4AE-3A55EC774F30}" v="14" dt="2022-09-08T07:06:54.296"/>
    <p1510:client id="{5E650913-D24F-41DA-AA92-B31C56321B91}" v="37" dt="2022-08-31T08:24:30.402"/>
    <p1510:client id="{615AD235-93DD-495F-BB6C-3591CEBAD827}" v="316" dt="2022-09-04T20:06:39.148"/>
    <p1510:client id="{671B7ED7-863F-4284-81F1-B686C76BA4D7}" v="100" dt="2022-08-18T09:05:24.046"/>
    <p1510:client id="{6E68F840-62C1-4777-8BB4-D4DC0E91DC24}" v="132" dt="2022-08-04T08:36:35.472"/>
    <p1510:client id="{72BD4CD1-27DB-42F1-9E63-D477856BAA43}" v="694" dt="2022-08-30T11:34:50.439"/>
    <p1510:client id="{74EE61C3-18CF-4D51-B3AC-36B99B3E25DE}" v="141" dt="2022-08-03T13:57:39.311"/>
    <p1510:client id="{823DEE13-6334-4DE3-B846-37DEA555C14B}" v="297" dt="2022-08-30T08:33:40.452"/>
    <p1510:client id="{8DFCEEFE-1A56-4A63-BCF1-ACDB70480371}" v="460" dt="2022-09-27T09:13:35.124"/>
    <p1510:client id="{93CE999E-C41C-468D-8C87-8CEB4D9D984E}" v="19" dt="2022-09-08T06:59:00.548"/>
    <p1510:client id="{9C499788-4D70-4A93-BDE3-26A2EB64681D}" v="80" dt="2022-09-26T20:38:42.502"/>
    <p1510:client id="{A879BB1B-DCBC-4C7D-A689-7604A0437F36}" v="172" dt="2022-08-31T07:28:56.296"/>
    <p1510:client id="{AF0E3AA8-DAC4-3526-8FD2-D6E30991A2C7}" v="32" dt="2022-09-05T10:20:24.176"/>
    <p1510:client id="{B249E41D-1053-42E3-8089-89A14663ED6E}" v="76" dt="2022-08-30T11:45:18.110"/>
    <p1510:client id="{B3803079-13A6-4365-B045-7D87300DEDEC}" v="74" dt="2022-08-30T08:45:19.141"/>
    <p1510:client id="{B3A65935-EDE7-4CE8-B8E2-FD27B02A7911}" v="26" dt="2022-09-09T07:31:52.134"/>
    <p1510:client id="{B4AF648D-55E9-4931-8A64-EF6B136DFE17}" v="29" dt="2022-09-02T05:59:19.809"/>
    <p1510:client id="{BBA022C3-F851-48A2-8B31-71350D8AEB8C}" v="23" dt="2022-08-04T10:24:46.817"/>
    <p1510:client id="{BC2F346C-0546-465C-9ED0-4E0F2FC1DAB0}" v="11" dt="2022-09-28T09:24:58.199"/>
    <p1510:client id="{C344BBDE-8C59-4FBC-BE17-8881109B8E18}" v="4" dt="2022-09-28T08:15:19.128"/>
    <p1510:client id="{CFB593FB-B972-4AFB-B3C2-0DEA17358DBC}" v="9" dt="2022-08-04T09:10:47.500"/>
    <p1510:client id="{D4217DAD-66D9-4768-A747-A543B8810156}" v="18" dt="2022-09-26T11:13:53.630"/>
    <p1510:client id="{DE289B49-0A94-45AC-9C5D-7ECD09009C67}" v="11" dt="2022-09-27T09:25:36.488"/>
    <p1510:client id="{DEF57790-C319-4CBB-8C05-A10B09E1BD83}" v="13" dt="2022-08-02T12:28:58.681"/>
    <p1510:client id="{EBE67F10-D685-4466-B04B-179EE04698C9}" v="260" dt="2022-08-03T07:06:08.700"/>
    <p1510:client id="{F6101CA1-A94A-4C14-8189-9A149004505D}" v="8" dt="2022-08-18T11:36:48.629"/>
    <p1510:client id="{F95A1D98-285D-4FEE-BBA0-42924FF115C0}" v="7" dt="2022-09-27T10:53:33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1" d="100"/>
          <a:sy n="131" d="100"/>
        </p:scale>
        <p:origin x="745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9BB46-0307-4C8E-B379-19151738095B}" type="datetimeFigureOut">
              <a:rPr lang="da-DK" smtClean="0"/>
              <a:t>04-10-2022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0A9B-2629-4009-B723-9B8429FED08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01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0A9B-2629-4009-B723-9B8429FED083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188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0A9B-2629-4009-B723-9B8429FED083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8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4D5F3-2DAA-4561-A3F6-78EC0A508082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52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4A6C968-1A39-4E94-A53A-B13B1577D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2984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6C45252-E1A0-4824-A052-2ED480723B1B}"/>
              </a:ext>
            </a:extLst>
          </p:cNvPr>
          <p:cNvSpPr txBox="1"/>
          <p:nvPr userDrawn="1"/>
        </p:nvSpPr>
        <p:spPr>
          <a:xfrm>
            <a:off x="6762750" y="2510444"/>
            <a:ext cx="4114800" cy="339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/>
          </a:p>
        </p:txBody>
      </p:sp>
      <p:sp>
        <p:nvSpPr>
          <p:cNvPr id="8" name="Pladsholder til tekst 9">
            <a:extLst>
              <a:ext uri="{FF2B5EF4-FFF2-40B4-BE49-F238E27FC236}">
                <a16:creationId xmlns:a16="http://schemas.microsoft.com/office/drawing/2014/main" id="{AB2C3EC1-A4BD-4004-9BDC-7BD3696A8E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950" y="2270412"/>
            <a:ext cx="10515600" cy="3399905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62053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45A463B7-0BE5-4B3A-A07F-6F6AF1EDA121}"/>
              </a:ext>
            </a:extLst>
          </p:cNvPr>
          <p:cNvSpPr/>
          <p:nvPr userDrawn="1"/>
        </p:nvSpPr>
        <p:spPr>
          <a:xfrm>
            <a:off x="0" y="0"/>
            <a:ext cx="12192000" cy="2510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3186C69-C37F-47C4-BE4C-C0BA31311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650"/>
            <a:ext cx="9144000" cy="8215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40633D6-42D1-47FD-96A9-3DDBA9A6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05BF30AE-6D47-410E-8CCD-53F6A5610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3800475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2" name="Pladsholder til billede 10">
            <a:extLst>
              <a:ext uri="{FF2B5EF4-FFF2-40B4-BE49-F238E27FC236}">
                <a16:creationId xmlns:a16="http://schemas.microsoft.com/office/drawing/2014/main" id="{82F82770-2478-40B3-9A6E-71E5E1E965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5796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3" name="Pladsholder til billede 10">
            <a:extLst>
              <a:ext uri="{FF2B5EF4-FFF2-40B4-BE49-F238E27FC236}">
                <a16:creationId xmlns:a16="http://schemas.microsoft.com/office/drawing/2014/main" id="{4542CC4C-E97D-4599-93D7-3802AF5C13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3392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4" name="Pladsholder til billede 10">
            <a:extLst>
              <a:ext uri="{FF2B5EF4-FFF2-40B4-BE49-F238E27FC236}">
                <a16:creationId xmlns:a16="http://schemas.microsoft.com/office/drawing/2014/main" id="{37618017-EDAF-4F6B-875E-D51CC89BD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0988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852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skriftgrøn_tekst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7A1D7741-C013-43CA-8305-51998887F6AD}"/>
              </a:ext>
            </a:extLst>
          </p:cNvPr>
          <p:cNvSpPr/>
          <p:nvPr/>
        </p:nvSpPr>
        <p:spPr>
          <a:xfrm>
            <a:off x="0" y="0"/>
            <a:ext cx="36435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837C41-51E7-45D2-A7C2-01416C1CC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D5D1EA45-A2B1-4B4B-993E-27061E5312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480" y="2534653"/>
            <a:ext cx="3282615" cy="1788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43370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grøn_tekst_3_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7A1D7741-C013-43CA-8305-51998887F6AD}"/>
              </a:ext>
            </a:extLst>
          </p:cNvPr>
          <p:cNvSpPr/>
          <p:nvPr/>
        </p:nvSpPr>
        <p:spPr>
          <a:xfrm>
            <a:off x="0" y="0"/>
            <a:ext cx="36435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837C41-51E7-45D2-A7C2-01416C1CC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D5D1EA45-A2B1-4B4B-993E-27061E5312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480" y="2534653"/>
            <a:ext cx="3282615" cy="1788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8" name="Bild">
            <a:extLst>
              <a:ext uri="{FF2B5EF4-FFF2-40B4-BE49-F238E27FC236}">
                <a16:creationId xmlns:a16="http://schemas.microsoft.com/office/drawing/2014/main" id="{A665F1FA-3014-43C8-B17E-C390F85864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31205" y="1906366"/>
            <a:ext cx="2234406" cy="304526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Bild">
            <a:extLst>
              <a:ext uri="{FF2B5EF4-FFF2-40B4-BE49-F238E27FC236}">
                <a16:creationId xmlns:a16="http://schemas.microsoft.com/office/drawing/2014/main" id="{E040FCD0-4BB0-4EAE-904F-82FB5B36BA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5245" y="1906366"/>
            <a:ext cx="2234406" cy="304526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2BD51E0A-D5AF-4F29-95AB-D01FA84856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515475" y="1906366"/>
            <a:ext cx="2234406" cy="304526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095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øn_tekst_3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7A1D7741-C013-43CA-8305-51998887F6AD}"/>
              </a:ext>
            </a:extLst>
          </p:cNvPr>
          <p:cNvSpPr/>
          <p:nvPr/>
        </p:nvSpPr>
        <p:spPr>
          <a:xfrm>
            <a:off x="0" y="0"/>
            <a:ext cx="36435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837C41-51E7-45D2-A7C2-01416C1CC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D5D1EA45-A2B1-4B4B-993E-27061E5312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480" y="2534653"/>
            <a:ext cx="3282615" cy="1788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64C00E-57BA-4CEE-ADAE-DC5F3D1F9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4300" y="1409699"/>
            <a:ext cx="2257425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4" name="Pladsholder til tekst 3">
            <a:extLst>
              <a:ext uri="{FF2B5EF4-FFF2-40B4-BE49-F238E27FC236}">
                <a16:creationId xmlns:a16="http://schemas.microsoft.com/office/drawing/2014/main" id="{2C5386AD-E992-46C9-8D9F-C1B1EFC24E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57738" y="1409699"/>
            <a:ext cx="2257425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5" name="Pladsholder til tekst 3">
            <a:extLst>
              <a:ext uri="{FF2B5EF4-FFF2-40B4-BE49-F238E27FC236}">
                <a16:creationId xmlns:a16="http://schemas.microsoft.com/office/drawing/2014/main" id="{A9AC50ED-94BB-4C6A-8B3D-5D978C41EB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86164" y="1409699"/>
            <a:ext cx="2257425" cy="368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8193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99643D71-0931-49F4-9472-284F98ADC7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BC30C1-DEBF-4A66-BD67-35E13DB0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8686"/>
            <a:ext cx="10515600" cy="2175543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C7978C-31D3-4003-9CE7-A167BC0537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59547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Brødtekst</a:t>
            </a:r>
          </a:p>
        </p:txBody>
      </p:sp>
      <p:pic>
        <p:nvPicPr>
          <p:cNvPr id="9" name="Billede 8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309AF5D-B127-413E-8A34-19223463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A2325AE-89CE-4AD1-A6F7-041ECFD12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0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726B465-D856-41AD-8978-42FF50347C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BC30C1-DEBF-4A66-BD67-35E13DB0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8686"/>
            <a:ext cx="10515600" cy="2175543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C7978C-31D3-4003-9CE7-A167BC0537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59547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Brødtekst</a:t>
            </a:r>
          </a:p>
        </p:txBody>
      </p:sp>
      <p:pic>
        <p:nvPicPr>
          <p:cNvPr id="9" name="Billede 8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309AF5D-B127-413E-8A34-19223463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A2325AE-89CE-4AD1-A6F7-041ECFD12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16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PC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99643D71-0931-49F4-9472-284F98ADC7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BC30C1-DEBF-4A66-BD67-35E13DB0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08536"/>
            <a:ext cx="10515600" cy="2175543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pic>
        <p:nvPicPr>
          <p:cNvPr id="9" name="Billede 8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309AF5D-B127-413E-8A34-19223463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A2325AE-89CE-4AD1-A6F7-041ECFD12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grpSp>
        <p:nvGrpSpPr>
          <p:cNvPr id="11" name="Gruppieren">
            <a:extLst>
              <a:ext uri="{FF2B5EF4-FFF2-40B4-BE49-F238E27FC236}">
                <a16:creationId xmlns:a16="http://schemas.microsoft.com/office/drawing/2014/main" id="{F1C08BE5-E8F3-46F5-AEA6-151D5673524E}"/>
              </a:ext>
            </a:extLst>
          </p:cNvPr>
          <p:cNvGrpSpPr/>
          <p:nvPr userDrawn="1"/>
        </p:nvGrpSpPr>
        <p:grpSpPr>
          <a:xfrm>
            <a:off x="3018022" y="2554760"/>
            <a:ext cx="6199815" cy="3540132"/>
            <a:chOff x="0" y="0"/>
            <a:chExt cx="12399628" cy="7080262"/>
          </a:xfrm>
        </p:grpSpPr>
        <p:sp>
          <p:nvSpPr>
            <p:cNvPr id="12" name="Form">
              <a:extLst>
                <a:ext uri="{FF2B5EF4-FFF2-40B4-BE49-F238E27FC236}">
                  <a16:creationId xmlns:a16="http://schemas.microsoft.com/office/drawing/2014/main" id="{315F98A3-AA37-4C5C-A56C-166429A05C2B}"/>
                </a:ext>
              </a:extLst>
            </p:cNvPr>
            <p:cNvSpPr/>
            <p:nvPr/>
          </p:nvSpPr>
          <p:spPr>
            <a:xfrm>
              <a:off x="1118218" y="34774"/>
              <a:ext cx="10097520" cy="683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3" name="Form">
              <a:extLst>
                <a:ext uri="{FF2B5EF4-FFF2-40B4-BE49-F238E27FC236}">
                  <a16:creationId xmlns:a16="http://schemas.microsoft.com/office/drawing/2014/main" id="{D058D3D8-749C-44EE-85FE-6096839F3E11}"/>
                </a:ext>
              </a:extLst>
            </p:cNvPr>
            <p:cNvSpPr/>
            <p:nvPr/>
          </p:nvSpPr>
          <p:spPr>
            <a:xfrm>
              <a:off x="1097354" y="0"/>
              <a:ext cx="10139249" cy="6898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grpSp>
          <p:nvGrpSpPr>
            <p:cNvPr id="14" name="Gruppieren">
              <a:extLst>
                <a:ext uri="{FF2B5EF4-FFF2-40B4-BE49-F238E27FC236}">
                  <a16:creationId xmlns:a16="http://schemas.microsoft.com/office/drawing/2014/main" id="{45ED76E7-B830-494B-811D-9A65E08F82C3}"/>
                </a:ext>
              </a:extLst>
            </p:cNvPr>
            <p:cNvGrpSpPr/>
            <p:nvPr/>
          </p:nvGrpSpPr>
          <p:grpSpPr>
            <a:xfrm>
              <a:off x="0" y="6846260"/>
              <a:ext cx="12399629" cy="160570"/>
              <a:chOff x="0" y="0"/>
              <a:chExt cx="12399628" cy="160568"/>
            </a:xfrm>
          </p:grpSpPr>
          <p:sp>
            <p:nvSpPr>
              <p:cNvPr id="21" name="Rechteck">
                <a:extLst>
                  <a:ext uri="{FF2B5EF4-FFF2-40B4-BE49-F238E27FC236}">
                    <a16:creationId xmlns:a16="http://schemas.microsoft.com/office/drawing/2014/main" id="{A2D5F5E6-E7E0-4396-9150-FE8CD2429E48}"/>
                  </a:ext>
                </a:extLst>
              </p:cNvPr>
              <p:cNvSpPr/>
              <p:nvPr/>
            </p:nvSpPr>
            <p:spPr>
              <a:xfrm>
                <a:off x="0" y="0"/>
                <a:ext cx="6203250" cy="160569"/>
              </a:xfrm>
              <a:prstGeom prst="rect">
                <a:avLst/>
              </a:prstGeom>
              <a:gradFill flip="none" rotWithShape="1">
                <a:gsLst>
                  <a:gs pos="0">
                    <a:srgbClr val="464847"/>
                  </a:gs>
                  <a:gs pos="1078">
                    <a:srgbClr val="3B4142"/>
                  </a:gs>
                  <a:gs pos="1415">
                    <a:srgbClr val="727679"/>
                  </a:gs>
                  <a:gs pos="1675">
                    <a:srgbClr val="A9ACB0"/>
                  </a:gs>
                  <a:gs pos="3442">
                    <a:srgbClr val="787B80"/>
                  </a:gs>
                  <a:gs pos="5318">
                    <a:srgbClr val="484B4F"/>
                  </a:gs>
                  <a:gs pos="13483">
                    <a:srgbClr val="5C5E63"/>
                  </a:gs>
                  <a:gs pos="20452">
                    <a:srgbClr val="717276"/>
                  </a:gs>
                  <a:gs pos="38329">
                    <a:srgbClr val="818287"/>
                  </a:gs>
                  <a:gs pos="62243">
                    <a:srgbClr val="929397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rPr sz="1200"/>
                  <a:t> </a:t>
                </a:r>
              </a:p>
            </p:txBody>
          </p:sp>
          <p:sp>
            <p:nvSpPr>
              <p:cNvPr id="22" name="Rechteck">
                <a:extLst>
                  <a:ext uri="{FF2B5EF4-FFF2-40B4-BE49-F238E27FC236}">
                    <a16:creationId xmlns:a16="http://schemas.microsoft.com/office/drawing/2014/main" id="{A5ED9E14-CBAE-42CA-AAB4-B6389B4B9932}"/>
                  </a:ext>
                </a:extLst>
              </p:cNvPr>
              <p:cNvSpPr/>
              <p:nvPr/>
            </p:nvSpPr>
            <p:spPr>
              <a:xfrm>
                <a:off x="6196378" y="0"/>
                <a:ext cx="6203251" cy="160569"/>
              </a:xfrm>
              <a:prstGeom prst="rect">
                <a:avLst/>
              </a:prstGeom>
              <a:gradFill flip="none" rotWithShape="1">
                <a:gsLst>
                  <a:gs pos="0">
                    <a:srgbClr val="464847"/>
                  </a:gs>
                  <a:gs pos="1078">
                    <a:srgbClr val="3B4142"/>
                  </a:gs>
                  <a:gs pos="1415">
                    <a:srgbClr val="727679"/>
                  </a:gs>
                  <a:gs pos="1675">
                    <a:srgbClr val="A9ACB0"/>
                  </a:gs>
                  <a:gs pos="3442">
                    <a:srgbClr val="787B80"/>
                  </a:gs>
                  <a:gs pos="5318">
                    <a:srgbClr val="484B4F"/>
                  </a:gs>
                  <a:gs pos="13483">
                    <a:srgbClr val="5C5E63"/>
                  </a:gs>
                  <a:gs pos="20452">
                    <a:srgbClr val="717276"/>
                  </a:gs>
                  <a:gs pos="38329">
                    <a:srgbClr val="818287"/>
                  </a:gs>
                  <a:gs pos="62243">
                    <a:srgbClr val="929397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rPr sz="1200"/>
                  <a:t> </a:t>
                </a:r>
              </a:p>
            </p:txBody>
          </p:sp>
        </p:grpSp>
        <p:sp>
          <p:nvSpPr>
            <p:cNvPr id="15" name="Form">
              <a:extLst>
                <a:ext uri="{FF2B5EF4-FFF2-40B4-BE49-F238E27FC236}">
                  <a16:creationId xmlns:a16="http://schemas.microsoft.com/office/drawing/2014/main" id="{C60E4988-D74E-4B2E-BCE9-41472DF8ED49}"/>
                </a:ext>
              </a:extLst>
            </p:cNvPr>
            <p:cNvSpPr/>
            <p:nvPr/>
          </p:nvSpPr>
          <p:spPr>
            <a:xfrm>
              <a:off x="5348051" y="6848306"/>
              <a:ext cx="1685741" cy="1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20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6" name="Form">
              <a:extLst>
                <a:ext uri="{FF2B5EF4-FFF2-40B4-BE49-F238E27FC236}">
                  <a16:creationId xmlns:a16="http://schemas.microsoft.com/office/drawing/2014/main" id="{0CCC0059-4EC9-43E2-A2B9-01EE4825BB13}"/>
                </a:ext>
              </a:extLst>
            </p:cNvPr>
            <p:cNvSpPr/>
            <p:nvPr/>
          </p:nvSpPr>
          <p:spPr>
            <a:xfrm>
              <a:off x="5551" y="7002212"/>
              <a:ext cx="12394078" cy="7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0352" y="21600"/>
                  </a:moveTo>
                  <a:cubicBezTo>
                    <a:pt x="13789" y="21600"/>
                    <a:pt x="7801" y="21600"/>
                    <a:pt x="1239" y="21600"/>
                  </a:cubicBezTo>
                  <a:cubicBezTo>
                    <a:pt x="815" y="17280"/>
                    <a:pt x="193" y="5451"/>
                    <a:pt x="3" y="720"/>
                  </a:cubicBezTo>
                  <a:cubicBezTo>
                    <a:pt x="-1" y="720"/>
                    <a:pt x="-1" y="0"/>
                    <a:pt x="3" y="0"/>
                  </a:cubicBezTo>
                  <a:cubicBezTo>
                    <a:pt x="7200" y="0"/>
                    <a:pt x="14398" y="0"/>
                    <a:pt x="21596" y="0"/>
                  </a:cubicBezTo>
                  <a:cubicBezTo>
                    <a:pt x="21599" y="0"/>
                    <a:pt x="21599" y="411"/>
                    <a:pt x="21596" y="720"/>
                  </a:cubicBezTo>
                  <a:cubicBezTo>
                    <a:pt x="21510" y="4114"/>
                    <a:pt x="20891" y="19851"/>
                    <a:pt x="20352" y="21600"/>
                  </a:cubicBezTo>
                </a:path>
              </a:pathLst>
            </a:custGeom>
            <a:gradFill flip="none" rotWithShape="1">
              <a:gsLst>
                <a:gs pos="0">
                  <a:srgbClr val="3B4142"/>
                </a:gs>
                <a:gs pos="18807">
                  <a:srgbClr val="63686B"/>
                </a:gs>
                <a:gs pos="35319">
                  <a:srgbClr val="8B8F93"/>
                </a:gs>
                <a:gs pos="54082">
                  <a:srgbClr val="9A9DA2"/>
                </a:gs>
                <a:gs pos="83486">
                  <a:srgbClr val="A9ACB0"/>
                </a:gs>
                <a:gs pos="83486">
                  <a:srgbClr val="777A7C"/>
                </a:gs>
                <a:gs pos="100000">
                  <a:srgbClr val="464847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l" defTabSz="449262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00"/>
                <a:t> </a:t>
              </a:r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50E871EF-B05F-4FE3-BB9B-44CC8D9FC81C}"/>
                </a:ext>
              </a:extLst>
            </p:cNvPr>
            <p:cNvSpPr/>
            <p:nvPr/>
          </p:nvSpPr>
          <p:spPr>
            <a:xfrm>
              <a:off x="1149515" y="69547"/>
              <a:ext cx="10033365" cy="664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86E78C62-D0FE-4C6F-8B41-84445A003742}"/>
                </a:ext>
              </a:extLst>
            </p:cNvPr>
            <p:cNvSpPr/>
            <p:nvPr/>
          </p:nvSpPr>
          <p:spPr>
            <a:xfrm>
              <a:off x="1452694" y="493672"/>
              <a:ext cx="9425090" cy="59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9" name="Form">
              <a:extLst>
                <a:ext uri="{FF2B5EF4-FFF2-40B4-BE49-F238E27FC236}">
                  <a16:creationId xmlns:a16="http://schemas.microsoft.com/office/drawing/2014/main" id="{BDCE2308-2E1B-4FE2-933E-4DF3DCAA1512}"/>
                </a:ext>
              </a:extLst>
            </p:cNvPr>
            <p:cNvSpPr/>
            <p:nvPr/>
          </p:nvSpPr>
          <p:spPr>
            <a:xfrm>
              <a:off x="6129120" y="241388"/>
              <a:ext cx="79189" cy="7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C666CBAF-9DC5-4D26-9884-31F4C32C2BDE}"/>
                </a:ext>
              </a:extLst>
            </p:cNvPr>
            <p:cNvSpPr/>
            <p:nvPr/>
          </p:nvSpPr>
          <p:spPr>
            <a:xfrm>
              <a:off x="6129120" y="254815"/>
              <a:ext cx="61801" cy="6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sp>
        <p:nvSpPr>
          <p:cNvPr id="23" name="Bild">
            <a:extLst>
              <a:ext uri="{FF2B5EF4-FFF2-40B4-BE49-F238E27FC236}">
                <a16:creationId xmlns:a16="http://schemas.microsoft.com/office/drawing/2014/main" id="{7BABAD47-5251-42E2-A162-9E63712EB5A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38462" y="2800973"/>
            <a:ext cx="4715076" cy="29700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637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tekst_PC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23F2942-E741-4F1D-9874-0F9204FEB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7C67F8B-EA88-4255-AFCB-4058DCFF9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480" y="3200400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B0D0B02C-0C6D-42B2-9D05-1EBDFCD99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479" y="3781425"/>
            <a:ext cx="4429125" cy="24003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3CF3219-967E-4E34-9C49-01835D076DC4}"/>
              </a:ext>
            </a:extLst>
          </p:cNvPr>
          <p:cNvSpPr/>
          <p:nvPr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C569ADE-AC55-4FF2-BD9C-505278AD3901}"/>
              </a:ext>
            </a:extLst>
          </p:cNvPr>
          <p:cNvSpPr/>
          <p:nvPr userDrawn="1"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5" name="Gruppieren">
            <a:extLst>
              <a:ext uri="{FF2B5EF4-FFF2-40B4-BE49-F238E27FC236}">
                <a16:creationId xmlns:a16="http://schemas.microsoft.com/office/drawing/2014/main" id="{BF5D1759-FA1D-487F-812C-D33689AE329D}"/>
              </a:ext>
            </a:extLst>
          </p:cNvPr>
          <p:cNvGrpSpPr/>
          <p:nvPr userDrawn="1"/>
        </p:nvGrpSpPr>
        <p:grpSpPr>
          <a:xfrm>
            <a:off x="5265111" y="1697773"/>
            <a:ext cx="6199815" cy="3540132"/>
            <a:chOff x="0" y="0"/>
            <a:chExt cx="12399628" cy="7080262"/>
          </a:xfrm>
        </p:grpSpPr>
        <p:sp>
          <p:nvSpPr>
            <p:cNvPr id="16" name="Form">
              <a:extLst>
                <a:ext uri="{FF2B5EF4-FFF2-40B4-BE49-F238E27FC236}">
                  <a16:creationId xmlns:a16="http://schemas.microsoft.com/office/drawing/2014/main" id="{64075CB6-91F4-4FF0-9FFE-B6E93D5D40A4}"/>
                </a:ext>
              </a:extLst>
            </p:cNvPr>
            <p:cNvSpPr/>
            <p:nvPr/>
          </p:nvSpPr>
          <p:spPr>
            <a:xfrm>
              <a:off x="1118218" y="34774"/>
              <a:ext cx="10097520" cy="683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0EDF40D8-BDF0-4F09-9F82-0C668C3768A0}"/>
                </a:ext>
              </a:extLst>
            </p:cNvPr>
            <p:cNvSpPr/>
            <p:nvPr/>
          </p:nvSpPr>
          <p:spPr>
            <a:xfrm>
              <a:off x="1097354" y="0"/>
              <a:ext cx="10139249" cy="6898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grpSp>
          <p:nvGrpSpPr>
            <p:cNvPr id="18" name="Gruppieren">
              <a:extLst>
                <a:ext uri="{FF2B5EF4-FFF2-40B4-BE49-F238E27FC236}">
                  <a16:creationId xmlns:a16="http://schemas.microsoft.com/office/drawing/2014/main" id="{9A32EEF3-E374-44C6-AB92-8A599E8B8E7C}"/>
                </a:ext>
              </a:extLst>
            </p:cNvPr>
            <p:cNvGrpSpPr/>
            <p:nvPr/>
          </p:nvGrpSpPr>
          <p:grpSpPr>
            <a:xfrm>
              <a:off x="0" y="6846260"/>
              <a:ext cx="12399629" cy="160570"/>
              <a:chOff x="0" y="0"/>
              <a:chExt cx="12399628" cy="160568"/>
            </a:xfrm>
          </p:grpSpPr>
          <p:sp>
            <p:nvSpPr>
              <p:cNvPr id="25" name="Rechteck">
                <a:extLst>
                  <a:ext uri="{FF2B5EF4-FFF2-40B4-BE49-F238E27FC236}">
                    <a16:creationId xmlns:a16="http://schemas.microsoft.com/office/drawing/2014/main" id="{04E10ACF-8A1C-454D-A235-AB434E8ABED5}"/>
                  </a:ext>
                </a:extLst>
              </p:cNvPr>
              <p:cNvSpPr/>
              <p:nvPr/>
            </p:nvSpPr>
            <p:spPr>
              <a:xfrm>
                <a:off x="0" y="0"/>
                <a:ext cx="6203250" cy="160569"/>
              </a:xfrm>
              <a:prstGeom prst="rect">
                <a:avLst/>
              </a:prstGeom>
              <a:gradFill flip="none" rotWithShape="1">
                <a:gsLst>
                  <a:gs pos="0">
                    <a:srgbClr val="464847"/>
                  </a:gs>
                  <a:gs pos="1078">
                    <a:srgbClr val="3B4142"/>
                  </a:gs>
                  <a:gs pos="1415">
                    <a:srgbClr val="727679"/>
                  </a:gs>
                  <a:gs pos="1675">
                    <a:srgbClr val="A9ACB0"/>
                  </a:gs>
                  <a:gs pos="3442">
                    <a:srgbClr val="787B80"/>
                  </a:gs>
                  <a:gs pos="5318">
                    <a:srgbClr val="484B4F"/>
                  </a:gs>
                  <a:gs pos="13483">
                    <a:srgbClr val="5C5E63"/>
                  </a:gs>
                  <a:gs pos="20452">
                    <a:srgbClr val="717276"/>
                  </a:gs>
                  <a:gs pos="38329">
                    <a:srgbClr val="818287"/>
                  </a:gs>
                  <a:gs pos="62243">
                    <a:srgbClr val="929397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rPr sz="1200"/>
                  <a:t> </a:t>
                </a:r>
              </a:p>
            </p:txBody>
          </p:sp>
          <p:sp>
            <p:nvSpPr>
              <p:cNvPr id="26" name="Rechteck">
                <a:extLst>
                  <a:ext uri="{FF2B5EF4-FFF2-40B4-BE49-F238E27FC236}">
                    <a16:creationId xmlns:a16="http://schemas.microsoft.com/office/drawing/2014/main" id="{AF01C15A-B1A4-47F0-9B3D-9353229A9748}"/>
                  </a:ext>
                </a:extLst>
              </p:cNvPr>
              <p:cNvSpPr/>
              <p:nvPr/>
            </p:nvSpPr>
            <p:spPr>
              <a:xfrm>
                <a:off x="6196378" y="0"/>
                <a:ext cx="6203251" cy="160569"/>
              </a:xfrm>
              <a:prstGeom prst="rect">
                <a:avLst/>
              </a:prstGeom>
              <a:gradFill flip="none" rotWithShape="1">
                <a:gsLst>
                  <a:gs pos="0">
                    <a:srgbClr val="464847"/>
                  </a:gs>
                  <a:gs pos="1078">
                    <a:srgbClr val="3B4142"/>
                  </a:gs>
                  <a:gs pos="1415">
                    <a:srgbClr val="727679"/>
                  </a:gs>
                  <a:gs pos="1675">
                    <a:srgbClr val="A9ACB0"/>
                  </a:gs>
                  <a:gs pos="3442">
                    <a:srgbClr val="787B80"/>
                  </a:gs>
                  <a:gs pos="5318">
                    <a:srgbClr val="484B4F"/>
                  </a:gs>
                  <a:gs pos="13483">
                    <a:srgbClr val="5C5E63"/>
                  </a:gs>
                  <a:gs pos="20452">
                    <a:srgbClr val="717276"/>
                  </a:gs>
                  <a:gs pos="38329">
                    <a:srgbClr val="818287"/>
                  </a:gs>
                  <a:gs pos="62243">
                    <a:srgbClr val="929397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rPr sz="1200"/>
                  <a:t> </a:t>
                </a:r>
              </a:p>
            </p:txBody>
          </p:sp>
        </p:grpSp>
        <p:sp>
          <p:nvSpPr>
            <p:cNvPr id="19" name="Form">
              <a:extLst>
                <a:ext uri="{FF2B5EF4-FFF2-40B4-BE49-F238E27FC236}">
                  <a16:creationId xmlns:a16="http://schemas.microsoft.com/office/drawing/2014/main" id="{CE43063D-CE83-4A2B-A8A8-FFCC911F79C7}"/>
                </a:ext>
              </a:extLst>
            </p:cNvPr>
            <p:cNvSpPr/>
            <p:nvPr/>
          </p:nvSpPr>
          <p:spPr>
            <a:xfrm>
              <a:off x="5348051" y="6848306"/>
              <a:ext cx="1685741" cy="10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20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BAA17854-1ACC-4598-98B1-08DA7A11805D}"/>
                </a:ext>
              </a:extLst>
            </p:cNvPr>
            <p:cNvSpPr/>
            <p:nvPr/>
          </p:nvSpPr>
          <p:spPr>
            <a:xfrm>
              <a:off x="5551" y="7002212"/>
              <a:ext cx="12394078" cy="7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0352" y="21600"/>
                  </a:moveTo>
                  <a:cubicBezTo>
                    <a:pt x="13789" y="21600"/>
                    <a:pt x="7801" y="21600"/>
                    <a:pt x="1239" y="21600"/>
                  </a:cubicBezTo>
                  <a:cubicBezTo>
                    <a:pt x="815" y="17280"/>
                    <a:pt x="193" y="5451"/>
                    <a:pt x="3" y="720"/>
                  </a:cubicBezTo>
                  <a:cubicBezTo>
                    <a:pt x="-1" y="720"/>
                    <a:pt x="-1" y="0"/>
                    <a:pt x="3" y="0"/>
                  </a:cubicBezTo>
                  <a:cubicBezTo>
                    <a:pt x="7200" y="0"/>
                    <a:pt x="14398" y="0"/>
                    <a:pt x="21596" y="0"/>
                  </a:cubicBezTo>
                  <a:cubicBezTo>
                    <a:pt x="21599" y="0"/>
                    <a:pt x="21599" y="411"/>
                    <a:pt x="21596" y="720"/>
                  </a:cubicBezTo>
                  <a:cubicBezTo>
                    <a:pt x="21510" y="4114"/>
                    <a:pt x="20891" y="19851"/>
                    <a:pt x="20352" y="21600"/>
                  </a:cubicBezTo>
                </a:path>
              </a:pathLst>
            </a:custGeom>
            <a:gradFill flip="none" rotWithShape="1">
              <a:gsLst>
                <a:gs pos="0">
                  <a:srgbClr val="3B4142"/>
                </a:gs>
                <a:gs pos="18807">
                  <a:srgbClr val="63686B"/>
                </a:gs>
                <a:gs pos="35319">
                  <a:srgbClr val="8B8F93"/>
                </a:gs>
                <a:gs pos="54082">
                  <a:srgbClr val="9A9DA2"/>
                </a:gs>
                <a:gs pos="83486">
                  <a:srgbClr val="A9ACB0"/>
                </a:gs>
                <a:gs pos="83486">
                  <a:srgbClr val="777A7C"/>
                </a:gs>
                <a:gs pos="100000">
                  <a:srgbClr val="464847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l" defTabSz="449262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00"/>
                <a:t> </a:t>
              </a:r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4B2F4F53-2FC1-4224-96FC-2FC572C16B6F}"/>
                </a:ext>
              </a:extLst>
            </p:cNvPr>
            <p:cNvSpPr/>
            <p:nvPr/>
          </p:nvSpPr>
          <p:spPr>
            <a:xfrm>
              <a:off x="1149515" y="69547"/>
              <a:ext cx="10033365" cy="6641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2477B6E9-F83B-41BF-9520-6CB10FF8AE72}"/>
                </a:ext>
              </a:extLst>
            </p:cNvPr>
            <p:cNvSpPr/>
            <p:nvPr/>
          </p:nvSpPr>
          <p:spPr>
            <a:xfrm>
              <a:off x="1452694" y="493672"/>
              <a:ext cx="9425090" cy="593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B28688AC-B4B3-41C8-B469-0F82CD5F3F65}"/>
                </a:ext>
              </a:extLst>
            </p:cNvPr>
            <p:cNvSpPr/>
            <p:nvPr/>
          </p:nvSpPr>
          <p:spPr>
            <a:xfrm>
              <a:off x="6129120" y="241388"/>
              <a:ext cx="79189" cy="7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86E554B0-6623-4642-811B-D7768A07F0A7}"/>
                </a:ext>
              </a:extLst>
            </p:cNvPr>
            <p:cNvSpPr/>
            <p:nvPr/>
          </p:nvSpPr>
          <p:spPr>
            <a:xfrm>
              <a:off x="6129120" y="254815"/>
              <a:ext cx="61801" cy="6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sp>
        <p:nvSpPr>
          <p:cNvPr id="27" name="Bild">
            <a:extLst>
              <a:ext uri="{FF2B5EF4-FFF2-40B4-BE49-F238E27FC236}">
                <a16:creationId xmlns:a16="http://schemas.microsoft.com/office/drawing/2014/main" id="{85D955B2-8CB8-4AB5-A053-31F24F1A64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85551" y="1943986"/>
            <a:ext cx="4715076" cy="29700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317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tekst_tabletmobil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23F2942-E741-4F1D-9874-0F9204FEB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7C67F8B-EA88-4255-AFCB-4058DCFF9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480" y="3200400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B0D0B02C-0C6D-42B2-9D05-1EBDFCD99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479" y="3781425"/>
            <a:ext cx="4429125" cy="24003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3CF3219-967E-4E34-9C49-01835D076DC4}"/>
              </a:ext>
            </a:extLst>
          </p:cNvPr>
          <p:cNvSpPr/>
          <p:nvPr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C569ADE-AC55-4FF2-BD9C-505278AD3901}"/>
              </a:ext>
            </a:extLst>
          </p:cNvPr>
          <p:cNvSpPr/>
          <p:nvPr userDrawn="1"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5" name="Gruppieren">
            <a:extLst>
              <a:ext uri="{FF2B5EF4-FFF2-40B4-BE49-F238E27FC236}">
                <a16:creationId xmlns:a16="http://schemas.microsoft.com/office/drawing/2014/main" id="{8F3B9374-6CDA-40E6-839B-916D07022A95}"/>
              </a:ext>
            </a:extLst>
          </p:cNvPr>
          <p:cNvGrpSpPr/>
          <p:nvPr userDrawn="1"/>
        </p:nvGrpSpPr>
        <p:grpSpPr>
          <a:xfrm>
            <a:off x="6019800" y="1047991"/>
            <a:ext cx="3638071" cy="5133734"/>
            <a:chOff x="0" y="0"/>
            <a:chExt cx="5555115" cy="7838902"/>
          </a:xfrm>
        </p:grpSpPr>
        <p:sp>
          <p:nvSpPr>
            <p:cNvPr id="16" name="Form">
              <a:extLst>
                <a:ext uri="{FF2B5EF4-FFF2-40B4-BE49-F238E27FC236}">
                  <a16:creationId xmlns:a16="http://schemas.microsoft.com/office/drawing/2014/main" id="{7A8DF7BB-8A8A-497B-A21F-A027E5FA4CF9}"/>
                </a:ext>
              </a:extLst>
            </p:cNvPr>
            <p:cNvSpPr/>
            <p:nvPr/>
          </p:nvSpPr>
          <p:spPr>
            <a:xfrm>
              <a:off x="0" y="0"/>
              <a:ext cx="5555116" cy="783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2" y="21600"/>
                  </a:moveTo>
                  <a:lnTo>
                    <a:pt x="1178" y="21600"/>
                  </a:lnTo>
                  <a:cubicBezTo>
                    <a:pt x="525" y="21600"/>
                    <a:pt x="0" y="21226"/>
                    <a:pt x="0" y="20765"/>
                  </a:cubicBezTo>
                  <a:lnTo>
                    <a:pt x="0" y="835"/>
                  </a:lnTo>
                  <a:cubicBezTo>
                    <a:pt x="0" y="374"/>
                    <a:pt x="525" y="0"/>
                    <a:pt x="1178" y="0"/>
                  </a:cubicBezTo>
                  <a:lnTo>
                    <a:pt x="20422" y="0"/>
                  </a:lnTo>
                  <a:cubicBezTo>
                    <a:pt x="21075" y="0"/>
                    <a:pt x="21600" y="374"/>
                    <a:pt x="21600" y="835"/>
                  </a:cubicBezTo>
                  <a:lnTo>
                    <a:pt x="21600" y="20765"/>
                  </a:lnTo>
                  <a:cubicBezTo>
                    <a:pt x="21600" y="21226"/>
                    <a:pt x="21075" y="21600"/>
                    <a:pt x="20422" y="21600"/>
                  </a:cubicBez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C2A55AA3-182E-4635-999B-E5509800D11E}"/>
                </a:ext>
              </a:extLst>
            </p:cNvPr>
            <p:cNvSpPr/>
            <p:nvPr/>
          </p:nvSpPr>
          <p:spPr>
            <a:xfrm>
              <a:off x="33695" y="37439"/>
              <a:ext cx="5483983" cy="776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7" y="21600"/>
                  </a:moveTo>
                  <a:lnTo>
                    <a:pt x="1053" y="21600"/>
                  </a:lnTo>
                  <a:cubicBezTo>
                    <a:pt x="468" y="21600"/>
                    <a:pt x="0" y="21267"/>
                    <a:pt x="0" y="20856"/>
                  </a:cubicBezTo>
                  <a:lnTo>
                    <a:pt x="0" y="744"/>
                  </a:lnTo>
                  <a:cubicBezTo>
                    <a:pt x="0" y="333"/>
                    <a:pt x="468" y="0"/>
                    <a:pt x="1053" y="0"/>
                  </a:cubicBezTo>
                  <a:lnTo>
                    <a:pt x="20547" y="0"/>
                  </a:lnTo>
                  <a:cubicBezTo>
                    <a:pt x="21132" y="0"/>
                    <a:pt x="21600" y="333"/>
                    <a:pt x="21600" y="744"/>
                  </a:cubicBezTo>
                  <a:lnTo>
                    <a:pt x="21600" y="20856"/>
                  </a:lnTo>
                  <a:cubicBezTo>
                    <a:pt x="21600" y="21267"/>
                    <a:pt x="21132" y="21600"/>
                    <a:pt x="20547" y="21600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5648D47F-778D-4A4C-90DB-7B1C524A5DD0}"/>
                </a:ext>
              </a:extLst>
            </p:cNvPr>
            <p:cNvSpPr/>
            <p:nvPr/>
          </p:nvSpPr>
          <p:spPr>
            <a:xfrm>
              <a:off x="318232" y="662672"/>
              <a:ext cx="4914908" cy="651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3" y="21600"/>
                  </a:moveTo>
                  <a:lnTo>
                    <a:pt x="157" y="21600"/>
                  </a:lnTo>
                  <a:cubicBezTo>
                    <a:pt x="71" y="21600"/>
                    <a:pt x="0" y="21547"/>
                    <a:pt x="0" y="21482"/>
                  </a:cubicBezTo>
                  <a:lnTo>
                    <a:pt x="0" y="118"/>
                  </a:lnTo>
                  <a:cubicBezTo>
                    <a:pt x="0" y="53"/>
                    <a:pt x="71" y="0"/>
                    <a:pt x="157" y="0"/>
                  </a:cubicBezTo>
                  <a:lnTo>
                    <a:pt x="21443" y="0"/>
                  </a:lnTo>
                  <a:cubicBezTo>
                    <a:pt x="21533" y="0"/>
                    <a:pt x="21600" y="53"/>
                    <a:pt x="21600" y="118"/>
                  </a:cubicBezTo>
                  <a:lnTo>
                    <a:pt x="21600" y="21482"/>
                  </a:lnTo>
                  <a:cubicBezTo>
                    <a:pt x="21600" y="21547"/>
                    <a:pt x="21533" y="21600"/>
                    <a:pt x="21443" y="21600"/>
                  </a:cubicBezTo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19" name="Form">
              <a:extLst>
                <a:ext uri="{FF2B5EF4-FFF2-40B4-BE49-F238E27FC236}">
                  <a16:creationId xmlns:a16="http://schemas.microsoft.com/office/drawing/2014/main" id="{ABDDDD01-B2B1-4187-A687-BF961C17A7A0}"/>
                </a:ext>
              </a:extLst>
            </p:cNvPr>
            <p:cNvSpPr/>
            <p:nvPr/>
          </p:nvSpPr>
          <p:spPr>
            <a:xfrm>
              <a:off x="336952" y="677647"/>
              <a:ext cx="4881212" cy="6483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21600"/>
                  </a:moveTo>
                  <a:lnTo>
                    <a:pt x="158" y="21600"/>
                  </a:lnTo>
                  <a:cubicBezTo>
                    <a:pt x="71" y="21600"/>
                    <a:pt x="0" y="21546"/>
                    <a:pt x="0" y="21481"/>
                  </a:cubicBezTo>
                  <a:lnTo>
                    <a:pt x="0" y="119"/>
                  </a:lnTo>
                  <a:cubicBezTo>
                    <a:pt x="0" y="54"/>
                    <a:pt x="71" y="0"/>
                    <a:pt x="158" y="0"/>
                  </a:cubicBezTo>
                  <a:lnTo>
                    <a:pt x="21442" y="0"/>
                  </a:lnTo>
                  <a:cubicBezTo>
                    <a:pt x="21532" y="0"/>
                    <a:pt x="21600" y="54"/>
                    <a:pt x="21600" y="119"/>
                  </a:cubicBezTo>
                  <a:lnTo>
                    <a:pt x="21600" y="21481"/>
                  </a:lnTo>
                  <a:cubicBezTo>
                    <a:pt x="21600" y="21546"/>
                    <a:pt x="21532" y="21600"/>
                    <a:pt x="21442" y="21600"/>
                  </a:cubicBezTo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8FFC9B82-EC64-492D-9E7F-1555F4205901}"/>
                </a:ext>
              </a:extLst>
            </p:cNvPr>
            <p:cNvSpPr/>
            <p:nvPr/>
          </p:nvSpPr>
          <p:spPr>
            <a:xfrm>
              <a:off x="2733686" y="310744"/>
              <a:ext cx="88376" cy="88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48" extrusionOk="0">
                  <a:moveTo>
                    <a:pt x="11573" y="0"/>
                  </a:moveTo>
                  <a:cubicBezTo>
                    <a:pt x="13630" y="204"/>
                    <a:pt x="15276" y="611"/>
                    <a:pt x="16921" y="1834"/>
                  </a:cubicBezTo>
                  <a:cubicBezTo>
                    <a:pt x="18567" y="2853"/>
                    <a:pt x="19390" y="4279"/>
                    <a:pt x="20418" y="6113"/>
                  </a:cubicBezTo>
                  <a:cubicBezTo>
                    <a:pt x="21241" y="7743"/>
                    <a:pt x="21447" y="9374"/>
                    <a:pt x="21447" y="11411"/>
                  </a:cubicBezTo>
                  <a:cubicBezTo>
                    <a:pt x="21241" y="13245"/>
                    <a:pt x="20830" y="15079"/>
                    <a:pt x="19801" y="16709"/>
                  </a:cubicBezTo>
                  <a:cubicBezTo>
                    <a:pt x="18567" y="18340"/>
                    <a:pt x="17333" y="19562"/>
                    <a:pt x="15481" y="20377"/>
                  </a:cubicBezTo>
                  <a:cubicBezTo>
                    <a:pt x="13630" y="21192"/>
                    <a:pt x="11778" y="21600"/>
                    <a:pt x="9927" y="21396"/>
                  </a:cubicBezTo>
                  <a:cubicBezTo>
                    <a:pt x="7870" y="21192"/>
                    <a:pt x="6430" y="20581"/>
                    <a:pt x="4784" y="19562"/>
                  </a:cubicBezTo>
                  <a:cubicBezTo>
                    <a:pt x="3138" y="18340"/>
                    <a:pt x="1904" y="17117"/>
                    <a:pt x="1081" y="15487"/>
                  </a:cubicBezTo>
                  <a:cubicBezTo>
                    <a:pt x="258" y="13653"/>
                    <a:pt x="-153" y="12023"/>
                    <a:pt x="53" y="9985"/>
                  </a:cubicBezTo>
                  <a:cubicBezTo>
                    <a:pt x="258" y="7947"/>
                    <a:pt x="670" y="6317"/>
                    <a:pt x="1904" y="4687"/>
                  </a:cubicBezTo>
                  <a:cubicBezTo>
                    <a:pt x="2933" y="3057"/>
                    <a:pt x="4167" y="2038"/>
                    <a:pt x="6018" y="1223"/>
                  </a:cubicBezTo>
                  <a:cubicBezTo>
                    <a:pt x="7664" y="204"/>
                    <a:pt x="9516" y="0"/>
                    <a:pt x="11573" y="0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DC6A39AA-06AE-454D-9C71-CF4ED38253AE}"/>
                </a:ext>
              </a:extLst>
            </p:cNvPr>
            <p:cNvSpPr/>
            <p:nvPr/>
          </p:nvSpPr>
          <p:spPr>
            <a:xfrm>
              <a:off x="2744827" y="322516"/>
              <a:ext cx="65462" cy="65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54" extrusionOk="0">
                  <a:moveTo>
                    <a:pt x="17217" y="2350"/>
                  </a:moveTo>
                  <a:cubicBezTo>
                    <a:pt x="18620" y="3472"/>
                    <a:pt x="19742" y="4594"/>
                    <a:pt x="20583" y="6557"/>
                  </a:cubicBezTo>
                  <a:cubicBezTo>
                    <a:pt x="21144" y="8241"/>
                    <a:pt x="21425" y="9924"/>
                    <a:pt x="21144" y="11887"/>
                  </a:cubicBezTo>
                  <a:cubicBezTo>
                    <a:pt x="20864" y="13570"/>
                    <a:pt x="20303" y="15534"/>
                    <a:pt x="19181" y="17217"/>
                  </a:cubicBezTo>
                  <a:cubicBezTo>
                    <a:pt x="18059" y="18620"/>
                    <a:pt x="16376" y="19742"/>
                    <a:pt x="14693" y="20583"/>
                  </a:cubicBezTo>
                  <a:cubicBezTo>
                    <a:pt x="12729" y="21144"/>
                    <a:pt x="11326" y="21425"/>
                    <a:pt x="9363" y="21144"/>
                  </a:cubicBezTo>
                  <a:cubicBezTo>
                    <a:pt x="7399" y="20864"/>
                    <a:pt x="5996" y="20303"/>
                    <a:pt x="4313" y="19181"/>
                  </a:cubicBezTo>
                  <a:cubicBezTo>
                    <a:pt x="2630" y="18059"/>
                    <a:pt x="1789" y="16376"/>
                    <a:pt x="947" y="14693"/>
                  </a:cubicBezTo>
                  <a:cubicBezTo>
                    <a:pt x="106" y="12729"/>
                    <a:pt x="-175" y="11326"/>
                    <a:pt x="106" y="9363"/>
                  </a:cubicBezTo>
                  <a:cubicBezTo>
                    <a:pt x="386" y="7399"/>
                    <a:pt x="1228" y="5716"/>
                    <a:pt x="2350" y="4313"/>
                  </a:cubicBezTo>
                  <a:cubicBezTo>
                    <a:pt x="3472" y="2630"/>
                    <a:pt x="4594" y="1789"/>
                    <a:pt x="6557" y="947"/>
                  </a:cubicBezTo>
                  <a:cubicBezTo>
                    <a:pt x="8241" y="106"/>
                    <a:pt x="10204" y="-175"/>
                    <a:pt x="12168" y="106"/>
                  </a:cubicBezTo>
                  <a:cubicBezTo>
                    <a:pt x="13851" y="386"/>
                    <a:pt x="15534" y="947"/>
                    <a:pt x="17217" y="2350"/>
                  </a:cubicBezTo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303740C8-D507-4F2B-B753-E32FFCA9E132}"/>
                </a:ext>
              </a:extLst>
            </p:cNvPr>
            <p:cNvSpPr/>
            <p:nvPr/>
          </p:nvSpPr>
          <p:spPr>
            <a:xfrm>
              <a:off x="2759262" y="336952"/>
              <a:ext cx="36570" cy="3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5143"/>
                  </a:moveTo>
                  <a:cubicBezTo>
                    <a:pt x="21086" y="6686"/>
                    <a:pt x="21600" y="8229"/>
                    <a:pt x="21600" y="10286"/>
                  </a:cubicBezTo>
                  <a:cubicBezTo>
                    <a:pt x="21600" y="12343"/>
                    <a:pt x="21086" y="13886"/>
                    <a:pt x="20571" y="15943"/>
                  </a:cubicBezTo>
                  <a:cubicBezTo>
                    <a:pt x="19543" y="18000"/>
                    <a:pt x="18000" y="19029"/>
                    <a:pt x="16457" y="20057"/>
                  </a:cubicBezTo>
                  <a:cubicBezTo>
                    <a:pt x="14400" y="21086"/>
                    <a:pt x="13371" y="21600"/>
                    <a:pt x="11314" y="21600"/>
                  </a:cubicBezTo>
                  <a:cubicBezTo>
                    <a:pt x="9257" y="21600"/>
                    <a:pt x="7200" y="20571"/>
                    <a:pt x="5657" y="20057"/>
                  </a:cubicBezTo>
                  <a:cubicBezTo>
                    <a:pt x="3600" y="19029"/>
                    <a:pt x="2571" y="18000"/>
                    <a:pt x="1543" y="16457"/>
                  </a:cubicBezTo>
                  <a:cubicBezTo>
                    <a:pt x="514" y="14914"/>
                    <a:pt x="0" y="13371"/>
                    <a:pt x="0" y="11314"/>
                  </a:cubicBezTo>
                  <a:cubicBezTo>
                    <a:pt x="0" y="9257"/>
                    <a:pt x="514" y="7714"/>
                    <a:pt x="1029" y="5657"/>
                  </a:cubicBezTo>
                  <a:cubicBezTo>
                    <a:pt x="2057" y="4114"/>
                    <a:pt x="3600" y="2571"/>
                    <a:pt x="5143" y="1543"/>
                  </a:cubicBezTo>
                  <a:cubicBezTo>
                    <a:pt x="6686" y="514"/>
                    <a:pt x="8229" y="0"/>
                    <a:pt x="10286" y="0"/>
                  </a:cubicBezTo>
                  <a:cubicBezTo>
                    <a:pt x="12343" y="0"/>
                    <a:pt x="13886" y="0"/>
                    <a:pt x="15943" y="1029"/>
                  </a:cubicBezTo>
                  <a:cubicBezTo>
                    <a:pt x="17486" y="2057"/>
                    <a:pt x="19029" y="3086"/>
                    <a:pt x="20057" y="5143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922C8102-D593-40C2-8AD7-821F863C363C}"/>
                </a:ext>
              </a:extLst>
            </p:cNvPr>
            <p:cNvSpPr/>
            <p:nvPr/>
          </p:nvSpPr>
          <p:spPr>
            <a:xfrm>
              <a:off x="2600711" y="7347992"/>
              <a:ext cx="342581" cy="34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30" extrusionOk="0">
                  <a:moveTo>
                    <a:pt x="18174" y="3175"/>
                  </a:moveTo>
                  <a:cubicBezTo>
                    <a:pt x="19600" y="4548"/>
                    <a:pt x="20445" y="6027"/>
                    <a:pt x="20973" y="7928"/>
                  </a:cubicBezTo>
                  <a:cubicBezTo>
                    <a:pt x="21448" y="9829"/>
                    <a:pt x="21395" y="11519"/>
                    <a:pt x="20920" y="13421"/>
                  </a:cubicBezTo>
                  <a:cubicBezTo>
                    <a:pt x="20392" y="15322"/>
                    <a:pt x="19547" y="16748"/>
                    <a:pt x="18174" y="18174"/>
                  </a:cubicBezTo>
                  <a:cubicBezTo>
                    <a:pt x="16748" y="19547"/>
                    <a:pt x="15322" y="20445"/>
                    <a:pt x="13421" y="20973"/>
                  </a:cubicBezTo>
                  <a:cubicBezTo>
                    <a:pt x="11519" y="21448"/>
                    <a:pt x="9829" y="21448"/>
                    <a:pt x="7928" y="20973"/>
                  </a:cubicBezTo>
                  <a:cubicBezTo>
                    <a:pt x="6027" y="20445"/>
                    <a:pt x="4548" y="19547"/>
                    <a:pt x="3175" y="18174"/>
                  </a:cubicBezTo>
                  <a:cubicBezTo>
                    <a:pt x="1749" y="16748"/>
                    <a:pt x="851" y="15322"/>
                    <a:pt x="376" y="13421"/>
                  </a:cubicBezTo>
                  <a:cubicBezTo>
                    <a:pt x="-152" y="11519"/>
                    <a:pt x="-99" y="9829"/>
                    <a:pt x="376" y="7928"/>
                  </a:cubicBezTo>
                  <a:cubicBezTo>
                    <a:pt x="904" y="6027"/>
                    <a:pt x="1749" y="4548"/>
                    <a:pt x="3175" y="3175"/>
                  </a:cubicBezTo>
                  <a:cubicBezTo>
                    <a:pt x="4548" y="1749"/>
                    <a:pt x="6027" y="851"/>
                    <a:pt x="7928" y="376"/>
                  </a:cubicBezTo>
                  <a:cubicBezTo>
                    <a:pt x="9829" y="-152"/>
                    <a:pt x="11519" y="-99"/>
                    <a:pt x="13421" y="376"/>
                  </a:cubicBezTo>
                  <a:cubicBezTo>
                    <a:pt x="15322" y="904"/>
                    <a:pt x="16801" y="1749"/>
                    <a:pt x="18174" y="3175"/>
                  </a:cubicBezTo>
                </a:path>
              </a:pathLst>
            </a:custGeom>
            <a:solidFill>
              <a:srgbClr val="EAEAEA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329B5A05-FCDE-49AC-A72B-1E12D3100C88}"/>
                </a:ext>
              </a:extLst>
            </p:cNvPr>
            <p:cNvSpPr/>
            <p:nvPr/>
          </p:nvSpPr>
          <p:spPr>
            <a:xfrm>
              <a:off x="2598274" y="7350891"/>
              <a:ext cx="163875" cy="17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6107" y="6431"/>
                  </a:moveTo>
                  <a:cubicBezTo>
                    <a:pt x="1583" y="10506"/>
                    <a:pt x="0" y="14989"/>
                    <a:pt x="0" y="21408"/>
                  </a:cubicBezTo>
                  <a:lnTo>
                    <a:pt x="21600" y="21408"/>
                  </a:lnTo>
                  <a:lnTo>
                    <a:pt x="21600" y="12"/>
                  </a:lnTo>
                  <a:cubicBezTo>
                    <a:pt x="17076" y="-192"/>
                    <a:pt x="10630" y="2355"/>
                    <a:pt x="6107" y="6431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7EF1851D-75DC-4ED0-AA39-B53E0A8BF420}"/>
                </a:ext>
              </a:extLst>
            </p:cNvPr>
            <p:cNvSpPr/>
            <p:nvPr/>
          </p:nvSpPr>
          <p:spPr>
            <a:xfrm>
              <a:off x="2628225" y="7351372"/>
              <a:ext cx="238762" cy="17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9993" y="330"/>
                  </a:moveTo>
                  <a:cubicBezTo>
                    <a:pt x="5842" y="1467"/>
                    <a:pt x="2306" y="4671"/>
                    <a:pt x="0" y="9012"/>
                  </a:cubicBezTo>
                  <a:lnTo>
                    <a:pt x="12760" y="20897"/>
                  </a:lnTo>
                  <a:lnTo>
                    <a:pt x="21600" y="3844"/>
                  </a:lnTo>
                  <a:cubicBezTo>
                    <a:pt x="18372" y="744"/>
                    <a:pt x="14374" y="-703"/>
                    <a:pt x="9993" y="330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6" name="Form">
              <a:extLst>
                <a:ext uri="{FF2B5EF4-FFF2-40B4-BE49-F238E27FC236}">
                  <a16:creationId xmlns:a16="http://schemas.microsoft.com/office/drawing/2014/main" id="{A00BA764-D623-40A7-A3A7-28449C4D4867}"/>
                </a:ext>
              </a:extLst>
            </p:cNvPr>
            <p:cNvSpPr/>
            <p:nvPr/>
          </p:nvSpPr>
          <p:spPr>
            <a:xfrm>
              <a:off x="2691872" y="7351559"/>
              <a:ext cx="231273" cy="17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5" extrusionOk="0">
                  <a:moveTo>
                    <a:pt x="12150" y="929"/>
                  </a:moveTo>
                  <a:cubicBezTo>
                    <a:pt x="7941" y="-725"/>
                    <a:pt x="3653" y="-105"/>
                    <a:pt x="0" y="2272"/>
                  </a:cubicBezTo>
                  <a:lnTo>
                    <a:pt x="7306" y="20875"/>
                  </a:lnTo>
                  <a:lnTo>
                    <a:pt x="21600" y="11367"/>
                  </a:lnTo>
                  <a:cubicBezTo>
                    <a:pt x="19615" y="6613"/>
                    <a:pt x="16279" y="2686"/>
                    <a:pt x="12150" y="929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7" name="Form">
              <a:extLst>
                <a:ext uri="{FF2B5EF4-FFF2-40B4-BE49-F238E27FC236}">
                  <a16:creationId xmlns:a16="http://schemas.microsoft.com/office/drawing/2014/main" id="{5B416150-17CD-41A0-BDE5-40B427B00FC9}"/>
                </a:ext>
              </a:extLst>
            </p:cNvPr>
            <p:cNvSpPr/>
            <p:nvPr/>
          </p:nvSpPr>
          <p:spPr>
            <a:xfrm>
              <a:off x="2781725" y="7514031"/>
              <a:ext cx="160147" cy="17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61" y="15120"/>
                  </a:moveTo>
                  <a:cubicBezTo>
                    <a:pt x="20008" y="11006"/>
                    <a:pt x="21600" y="6480"/>
                    <a:pt x="21600" y="0"/>
                  </a:cubicBezTo>
                  <a:lnTo>
                    <a:pt x="0" y="0"/>
                  </a:lnTo>
                  <a:lnTo>
                    <a:pt x="0" y="21600"/>
                  </a:lnTo>
                  <a:cubicBezTo>
                    <a:pt x="4434" y="21600"/>
                    <a:pt x="10914" y="19029"/>
                    <a:pt x="15461" y="15120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8" name="Form">
              <a:extLst>
                <a:ext uri="{FF2B5EF4-FFF2-40B4-BE49-F238E27FC236}">
                  <a16:creationId xmlns:a16="http://schemas.microsoft.com/office/drawing/2014/main" id="{45A5C861-15F2-45D3-B7B5-8D3FEB998287}"/>
                </a:ext>
              </a:extLst>
            </p:cNvPr>
            <p:cNvSpPr/>
            <p:nvPr/>
          </p:nvSpPr>
          <p:spPr>
            <a:xfrm>
              <a:off x="2673152" y="7517774"/>
              <a:ext cx="238762" cy="173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2" extrusionOk="0">
                  <a:moveTo>
                    <a:pt x="11607" y="20571"/>
                  </a:moveTo>
                  <a:cubicBezTo>
                    <a:pt x="15758" y="19440"/>
                    <a:pt x="19294" y="16251"/>
                    <a:pt x="21600" y="11931"/>
                  </a:cubicBezTo>
                  <a:lnTo>
                    <a:pt x="8840" y="0"/>
                  </a:lnTo>
                  <a:lnTo>
                    <a:pt x="0" y="17074"/>
                  </a:lnTo>
                  <a:cubicBezTo>
                    <a:pt x="3228" y="20263"/>
                    <a:pt x="7379" y="21600"/>
                    <a:pt x="11607" y="20571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29" name="Form">
              <a:extLst>
                <a:ext uri="{FF2B5EF4-FFF2-40B4-BE49-F238E27FC236}">
                  <a16:creationId xmlns:a16="http://schemas.microsoft.com/office/drawing/2014/main" id="{93139277-41AE-408A-8A04-B5B8F360A081}"/>
                </a:ext>
              </a:extLst>
            </p:cNvPr>
            <p:cNvSpPr/>
            <p:nvPr/>
          </p:nvSpPr>
          <p:spPr>
            <a:xfrm>
              <a:off x="2616993" y="7517774"/>
              <a:ext cx="231274" cy="17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4" extrusionOk="0">
                  <a:moveTo>
                    <a:pt x="9450" y="19851"/>
                  </a:moveTo>
                  <a:cubicBezTo>
                    <a:pt x="13659" y="21600"/>
                    <a:pt x="17947" y="20983"/>
                    <a:pt x="21600" y="18617"/>
                  </a:cubicBezTo>
                  <a:lnTo>
                    <a:pt x="14294" y="0"/>
                  </a:lnTo>
                  <a:lnTo>
                    <a:pt x="0" y="9566"/>
                  </a:lnTo>
                  <a:cubicBezTo>
                    <a:pt x="1985" y="14297"/>
                    <a:pt x="5321" y="18206"/>
                    <a:pt x="9450" y="19851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0" name="Form">
              <a:extLst>
                <a:ext uri="{FF2B5EF4-FFF2-40B4-BE49-F238E27FC236}">
                  <a16:creationId xmlns:a16="http://schemas.microsoft.com/office/drawing/2014/main" id="{4F62DCFB-457F-41F8-98FC-FADFC591C61B}"/>
                </a:ext>
              </a:extLst>
            </p:cNvPr>
            <p:cNvSpPr/>
            <p:nvPr/>
          </p:nvSpPr>
          <p:spPr>
            <a:xfrm>
              <a:off x="2620383" y="7368361"/>
              <a:ext cx="302762" cy="302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324" extrusionOk="0">
                  <a:moveTo>
                    <a:pt x="18189" y="3126"/>
                  </a:moveTo>
                  <a:cubicBezTo>
                    <a:pt x="19625" y="4558"/>
                    <a:pt x="20463" y="5990"/>
                    <a:pt x="21001" y="7899"/>
                  </a:cubicBezTo>
                  <a:cubicBezTo>
                    <a:pt x="21480" y="9749"/>
                    <a:pt x="21480" y="11539"/>
                    <a:pt x="21001" y="13448"/>
                  </a:cubicBezTo>
                  <a:cubicBezTo>
                    <a:pt x="20463" y="15298"/>
                    <a:pt x="19565" y="16730"/>
                    <a:pt x="18189" y="18162"/>
                  </a:cubicBezTo>
                  <a:cubicBezTo>
                    <a:pt x="16753" y="19535"/>
                    <a:pt x="15257" y="20430"/>
                    <a:pt x="13402" y="20967"/>
                  </a:cubicBezTo>
                  <a:cubicBezTo>
                    <a:pt x="11488" y="21444"/>
                    <a:pt x="9812" y="21444"/>
                    <a:pt x="7898" y="20967"/>
                  </a:cubicBezTo>
                  <a:cubicBezTo>
                    <a:pt x="5983" y="20430"/>
                    <a:pt x="4487" y="19535"/>
                    <a:pt x="3111" y="18162"/>
                  </a:cubicBezTo>
                  <a:cubicBezTo>
                    <a:pt x="1735" y="16730"/>
                    <a:pt x="897" y="15298"/>
                    <a:pt x="359" y="13448"/>
                  </a:cubicBezTo>
                  <a:cubicBezTo>
                    <a:pt x="-120" y="11539"/>
                    <a:pt x="-120" y="9809"/>
                    <a:pt x="359" y="7899"/>
                  </a:cubicBezTo>
                  <a:cubicBezTo>
                    <a:pt x="897" y="6050"/>
                    <a:pt x="1735" y="4498"/>
                    <a:pt x="3111" y="3126"/>
                  </a:cubicBezTo>
                  <a:cubicBezTo>
                    <a:pt x="4487" y="1694"/>
                    <a:pt x="5983" y="858"/>
                    <a:pt x="7898" y="381"/>
                  </a:cubicBezTo>
                  <a:cubicBezTo>
                    <a:pt x="9812" y="-156"/>
                    <a:pt x="11548" y="-96"/>
                    <a:pt x="13402" y="381"/>
                  </a:cubicBezTo>
                  <a:cubicBezTo>
                    <a:pt x="15317" y="918"/>
                    <a:pt x="16813" y="1753"/>
                    <a:pt x="18189" y="3126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grpSp>
        <p:nvGrpSpPr>
          <p:cNvPr id="31" name="Gruppieren">
            <a:extLst>
              <a:ext uri="{FF2B5EF4-FFF2-40B4-BE49-F238E27FC236}">
                <a16:creationId xmlns:a16="http://schemas.microsoft.com/office/drawing/2014/main" id="{B6BDB760-F2B1-4666-BE1F-48EE2B3652BF}"/>
              </a:ext>
            </a:extLst>
          </p:cNvPr>
          <p:cNvGrpSpPr/>
          <p:nvPr userDrawn="1"/>
        </p:nvGrpSpPr>
        <p:grpSpPr>
          <a:xfrm>
            <a:off x="9584366" y="2570515"/>
            <a:ext cx="1543922" cy="3139520"/>
            <a:chOff x="0" y="0"/>
            <a:chExt cx="2357475" cy="4793855"/>
          </a:xfrm>
        </p:grpSpPr>
        <p:sp>
          <p:nvSpPr>
            <p:cNvPr id="32" name="Form">
              <a:extLst>
                <a:ext uri="{FF2B5EF4-FFF2-40B4-BE49-F238E27FC236}">
                  <a16:creationId xmlns:a16="http://schemas.microsoft.com/office/drawing/2014/main" id="{B602F899-0DE3-4918-A1D8-8B7A6D0C6C40}"/>
                </a:ext>
              </a:extLst>
            </p:cNvPr>
            <p:cNvSpPr/>
            <p:nvPr/>
          </p:nvSpPr>
          <p:spPr>
            <a:xfrm>
              <a:off x="0" y="613604"/>
              <a:ext cx="59466" cy="185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274" y="21600"/>
                  </a:lnTo>
                  <a:cubicBezTo>
                    <a:pt x="2260" y="21600"/>
                    <a:pt x="0" y="20883"/>
                    <a:pt x="0" y="19926"/>
                  </a:cubicBezTo>
                  <a:lnTo>
                    <a:pt x="0" y="1674"/>
                  </a:lnTo>
                  <a:cubicBezTo>
                    <a:pt x="0" y="717"/>
                    <a:pt x="2260" y="0"/>
                    <a:pt x="5274" y="0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3" name="Form">
              <a:extLst>
                <a:ext uri="{FF2B5EF4-FFF2-40B4-BE49-F238E27FC236}">
                  <a16:creationId xmlns:a16="http://schemas.microsoft.com/office/drawing/2014/main" id="{202F522E-9261-4E2E-855D-8379D2C11591}"/>
                </a:ext>
              </a:extLst>
            </p:cNvPr>
            <p:cNvSpPr/>
            <p:nvPr/>
          </p:nvSpPr>
          <p:spPr>
            <a:xfrm>
              <a:off x="0" y="1019666"/>
              <a:ext cx="71495" cy="3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4404" y="21600"/>
                  </a:lnTo>
                  <a:cubicBezTo>
                    <a:pt x="1887" y="21600"/>
                    <a:pt x="0" y="21216"/>
                    <a:pt x="0" y="20704"/>
                  </a:cubicBezTo>
                  <a:lnTo>
                    <a:pt x="0" y="896"/>
                  </a:lnTo>
                  <a:cubicBezTo>
                    <a:pt x="0" y="342"/>
                    <a:pt x="1887" y="0"/>
                    <a:pt x="4404" y="0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4" name="Form">
              <a:extLst>
                <a:ext uri="{FF2B5EF4-FFF2-40B4-BE49-F238E27FC236}">
                  <a16:creationId xmlns:a16="http://schemas.microsoft.com/office/drawing/2014/main" id="{30EB8000-16DB-4A0B-8AEB-A1AB0B30D805}"/>
                </a:ext>
              </a:extLst>
            </p:cNvPr>
            <p:cNvSpPr/>
            <p:nvPr/>
          </p:nvSpPr>
          <p:spPr>
            <a:xfrm>
              <a:off x="0" y="1461822"/>
              <a:ext cx="59466" cy="33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274" y="21600"/>
                  </a:lnTo>
                  <a:cubicBezTo>
                    <a:pt x="2260" y="21600"/>
                    <a:pt x="0" y="21249"/>
                    <a:pt x="0" y="20680"/>
                  </a:cubicBezTo>
                  <a:lnTo>
                    <a:pt x="0" y="920"/>
                  </a:lnTo>
                  <a:cubicBezTo>
                    <a:pt x="0" y="394"/>
                    <a:pt x="2260" y="0"/>
                    <a:pt x="5274" y="0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5" name="Form">
              <a:extLst>
                <a:ext uri="{FF2B5EF4-FFF2-40B4-BE49-F238E27FC236}">
                  <a16:creationId xmlns:a16="http://schemas.microsoft.com/office/drawing/2014/main" id="{B4EA5669-7FD0-42B5-B96B-DEE13F5F3F64}"/>
                </a:ext>
              </a:extLst>
            </p:cNvPr>
            <p:cNvSpPr/>
            <p:nvPr/>
          </p:nvSpPr>
          <p:spPr>
            <a:xfrm>
              <a:off x="2307032" y="1019666"/>
              <a:ext cx="50444" cy="35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31"/>
                    <a:pt x="21600" y="869"/>
                  </a:cubicBezTo>
                  <a:lnTo>
                    <a:pt x="21600" y="20731"/>
                  </a:lnTo>
                  <a:cubicBezTo>
                    <a:pt x="21600" y="21186"/>
                    <a:pt x="18641" y="21600"/>
                    <a:pt x="15386" y="21600"/>
                  </a:cubicBez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6" name="Form">
              <a:extLst>
                <a:ext uri="{FF2B5EF4-FFF2-40B4-BE49-F238E27FC236}">
                  <a16:creationId xmlns:a16="http://schemas.microsoft.com/office/drawing/2014/main" id="{1245F31F-1B61-4808-A6CA-E0D3C5C033F1}"/>
                </a:ext>
              </a:extLst>
            </p:cNvPr>
            <p:cNvSpPr/>
            <p:nvPr/>
          </p:nvSpPr>
          <p:spPr>
            <a:xfrm>
              <a:off x="24062" y="0"/>
              <a:ext cx="2306352" cy="4793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2" y="21600"/>
                  </a:moveTo>
                  <a:lnTo>
                    <a:pt x="4018" y="21600"/>
                  </a:lnTo>
                  <a:cubicBezTo>
                    <a:pt x="1795" y="21600"/>
                    <a:pt x="0" y="20736"/>
                    <a:pt x="0" y="19667"/>
                  </a:cubicBezTo>
                  <a:lnTo>
                    <a:pt x="0" y="1936"/>
                  </a:lnTo>
                  <a:cubicBezTo>
                    <a:pt x="0" y="864"/>
                    <a:pt x="1795" y="0"/>
                    <a:pt x="4018" y="0"/>
                  </a:cubicBezTo>
                  <a:lnTo>
                    <a:pt x="17575" y="0"/>
                  </a:lnTo>
                  <a:cubicBezTo>
                    <a:pt x="19798" y="0"/>
                    <a:pt x="21600" y="864"/>
                    <a:pt x="21600" y="1936"/>
                  </a:cubicBezTo>
                  <a:lnTo>
                    <a:pt x="21600" y="19673"/>
                  </a:lnTo>
                  <a:cubicBezTo>
                    <a:pt x="21581" y="20736"/>
                    <a:pt x="19786" y="21600"/>
                    <a:pt x="17562" y="21600"/>
                  </a:cubicBezTo>
                </a:path>
              </a:pathLst>
            </a:custGeom>
            <a:solidFill>
              <a:srgbClr val="D6D6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7" name="Form">
              <a:extLst>
                <a:ext uri="{FF2B5EF4-FFF2-40B4-BE49-F238E27FC236}">
                  <a16:creationId xmlns:a16="http://schemas.microsoft.com/office/drawing/2014/main" id="{1D8AB842-F83F-4CC3-8F8A-71F824C4031A}"/>
                </a:ext>
              </a:extLst>
            </p:cNvPr>
            <p:cNvSpPr/>
            <p:nvPr/>
          </p:nvSpPr>
          <p:spPr>
            <a:xfrm>
              <a:off x="45117" y="24063"/>
              <a:ext cx="2261234" cy="4748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7" y="21600"/>
                  </a:moveTo>
                  <a:lnTo>
                    <a:pt x="3969" y="21600"/>
                  </a:lnTo>
                  <a:cubicBezTo>
                    <a:pt x="1779" y="21600"/>
                    <a:pt x="0" y="20756"/>
                    <a:pt x="0" y="19713"/>
                  </a:cubicBezTo>
                  <a:lnTo>
                    <a:pt x="0" y="1887"/>
                  </a:lnTo>
                  <a:cubicBezTo>
                    <a:pt x="0" y="847"/>
                    <a:pt x="1779" y="0"/>
                    <a:pt x="3969" y="0"/>
                  </a:cubicBezTo>
                  <a:lnTo>
                    <a:pt x="17637" y="0"/>
                  </a:lnTo>
                  <a:cubicBezTo>
                    <a:pt x="19821" y="0"/>
                    <a:pt x="21600" y="847"/>
                    <a:pt x="21600" y="1887"/>
                  </a:cubicBezTo>
                  <a:lnTo>
                    <a:pt x="21600" y="19719"/>
                  </a:lnTo>
                  <a:cubicBezTo>
                    <a:pt x="21600" y="20762"/>
                    <a:pt x="19821" y="21600"/>
                    <a:pt x="17637" y="21600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8" name="Form">
              <a:extLst>
                <a:ext uri="{FF2B5EF4-FFF2-40B4-BE49-F238E27FC236}">
                  <a16:creationId xmlns:a16="http://schemas.microsoft.com/office/drawing/2014/main" id="{3575D674-4F7E-4182-99F1-9BD80E796A18}"/>
                </a:ext>
              </a:extLst>
            </p:cNvPr>
            <p:cNvSpPr/>
            <p:nvPr/>
          </p:nvSpPr>
          <p:spPr>
            <a:xfrm>
              <a:off x="138361" y="577510"/>
              <a:ext cx="2077754" cy="3653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2" y="21600"/>
                  </a:moveTo>
                  <a:lnTo>
                    <a:pt x="298" y="21600"/>
                  </a:lnTo>
                  <a:cubicBezTo>
                    <a:pt x="135" y="21600"/>
                    <a:pt x="0" y="21523"/>
                    <a:pt x="0" y="21431"/>
                  </a:cubicBezTo>
                  <a:lnTo>
                    <a:pt x="0" y="169"/>
                  </a:lnTo>
                  <a:cubicBezTo>
                    <a:pt x="0" y="77"/>
                    <a:pt x="135" y="0"/>
                    <a:pt x="298" y="0"/>
                  </a:cubicBezTo>
                  <a:lnTo>
                    <a:pt x="21302" y="0"/>
                  </a:lnTo>
                  <a:cubicBezTo>
                    <a:pt x="21465" y="0"/>
                    <a:pt x="21600" y="77"/>
                    <a:pt x="21600" y="169"/>
                  </a:cubicBezTo>
                  <a:lnTo>
                    <a:pt x="21600" y="21431"/>
                  </a:lnTo>
                  <a:cubicBezTo>
                    <a:pt x="21600" y="21523"/>
                    <a:pt x="21465" y="21600"/>
                    <a:pt x="21302" y="21600"/>
                  </a:cubicBezTo>
                </a:path>
              </a:pathLst>
            </a:custGeom>
            <a:solidFill>
              <a:srgbClr val="F7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39" name="Form">
              <a:extLst>
                <a:ext uri="{FF2B5EF4-FFF2-40B4-BE49-F238E27FC236}">
                  <a16:creationId xmlns:a16="http://schemas.microsoft.com/office/drawing/2014/main" id="{AE3040BA-37CD-46B5-B5F2-E2B696E4D137}"/>
                </a:ext>
              </a:extLst>
            </p:cNvPr>
            <p:cNvSpPr/>
            <p:nvPr/>
          </p:nvSpPr>
          <p:spPr>
            <a:xfrm>
              <a:off x="150393" y="589541"/>
              <a:ext cx="2053691" cy="362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99" y="21600"/>
                  </a:moveTo>
                  <a:lnTo>
                    <a:pt x="301" y="21600"/>
                  </a:lnTo>
                  <a:cubicBezTo>
                    <a:pt x="136" y="21600"/>
                    <a:pt x="0" y="21523"/>
                    <a:pt x="0" y="21430"/>
                  </a:cubicBezTo>
                  <a:lnTo>
                    <a:pt x="0" y="170"/>
                  </a:lnTo>
                  <a:cubicBezTo>
                    <a:pt x="0" y="77"/>
                    <a:pt x="136" y="0"/>
                    <a:pt x="301" y="0"/>
                  </a:cubicBezTo>
                  <a:lnTo>
                    <a:pt x="21299" y="0"/>
                  </a:lnTo>
                  <a:cubicBezTo>
                    <a:pt x="21464" y="0"/>
                    <a:pt x="21600" y="77"/>
                    <a:pt x="21600" y="170"/>
                  </a:cubicBezTo>
                  <a:lnTo>
                    <a:pt x="21600" y="21430"/>
                  </a:lnTo>
                  <a:cubicBezTo>
                    <a:pt x="21600" y="21523"/>
                    <a:pt x="21464" y="21600"/>
                    <a:pt x="21299" y="21600"/>
                  </a:cubicBezTo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0" name="Form">
              <a:extLst>
                <a:ext uri="{FF2B5EF4-FFF2-40B4-BE49-F238E27FC236}">
                  <a16:creationId xmlns:a16="http://schemas.microsoft.com/office/drawing/2014/main" id="{E18A51B1-8EA9-4640-96EA-BE3EE4C1D6BC}"/>
                </a:ext>
              </a:extLst>
            </p:cNvPr>
            <p:cNvSpPr/>
            <p:nvPr/>
          </p:nvSpPr>
          <p:spPr>
            <a:xfrm>
              <a:off x="991811" y="4309486"/>
              <a:ext cx="373861" cy="37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46" extrusionOk="0">
                  <a:moveTo>
                    <a:pt x="18192" y="3154"/>
                  </a:moveTo>
                  <a:cubicBezTo>
                    <a:pt x="19598" y="4521"/>
                    <a:pt x="20457" y="6005"/>
                    <a:pt x="20965" y="7919"/>
                  </a:cubicBezTo>
                  <a:cubicBezTo>
                    <a:pt x="21473" y="9794"/>
                    <a:pt x="21473" y="11513"/>
                    <a:pt x="20965" y="13427"/>
                  </a:cubicBezTo>
                  <a:cubicBezTo>
                    <a:pt x="20457" y="15302"/>
                    <a:pt x="19559" y="16786"/>
                    <a:pt x="18192" y="18192"/>
                  </a:cubicBezTo>
                  <a:cubicBezTo>
                    <a:pt x="16786" y="19559"/>
                    <a:pt x="15302" y="20457"/>
                    <a:pt x="13427" y="20965"/>
                  </a:cubicBezTo>
                  <a:cubicBezTo>
                    <a:pt x="11513" y="21473"/>
                    <a:pt x="9794" y="21473"/>
                    <a:pt x="7919" y="20965"/>
                  </a:cubicBezTo>
                  <a:cubicBezTo>
                    <a:pt x="6005" y="20457"/>
                    <a:pt x="4482" y="19559"/>
                    <a:pt x="3115" y="18192"/>
                  </a:cubicBezTo>
                  <a:cubicBezTo>
                    <a:pt x="1709" y="16786"/>
                    <a:pt x="889" y="15302"/>
                    <a:pt x="381" y="13427"/>
                  </a:cubicBezTo>
                  <a:cubicBezTo>
                    <a:pt x="-127" y="11513"/>
                    <a:pt x="-127" y="9794"/>
                    <a:pt x="381" y="7919"/>
                  </a:cubicBezTo>
                  <a:cubicBezTo>
                    <a:pt x="889" y="6005"/>
                    <a:pt x="1709" y="4482"/>
                    <a:pt x="3115" y="3115"/>
                  </a:cubicBezTo>
                  <a:cubicBezTo>
                    <a:pt x="4482" y="1709"/>
                    <a:pt x="6005" y="889"/>
                    <a:pt x="7919" y="381"/>
                  </a:cubicBezTo>
                  <a:cubicBezTo>
                    <a:pt x="9794" y="-127"/>
                    <a:pt x="11513" y="-127"/>
                    <a:pt x="13427" y="381"/>
                  </a:cubicBezTo>
                  <a:cubicBezTo>
                    <a:pt x="15302" y="889"/>
                    <a:pt x="16825" y="1748"/>
                    <a:pt x="18192" y="3154"/>
                  </a:cubicBezTo>
                </a:path>
              </a:pathLst>
            </a:custGeom>
            <a:solidFill>
              <a:srgbClr val="EAEAEA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1" name="Form">
              <a:extLst>
                <a:ext uri="{FF2B5EF4-FFF2-40B4-BE49-F238E27FC236}">
                  <a16:creationId xmlns:a16="http://schemas.microsoft.com/office/drawing/2014/main" id="{4CDD4774-0AB2-4C2C-BE95-8F584621B0C5}"/>
                </a:ext>
              </a:extLst>
            </p:cNvPr>
            <p:cNvSpPr/>
            <p:nvPr/>
          </p:nvSpPr>
          <p:spPr>
            <a:xfrm>
              <a:off x="989587" y="4310271"/>
              <a:ext cx="176785" cy="19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5" y="6411"/>
                  </a:moveTo>
                  <a:cubicBezTo>
                    <a:pt x="1745" y="10380"/>
                    <a:pt x="0" y="15189"/>
                    <a:pt x="0" y="21600"/>
                  </a:cubicBezTo>
                  <a:lnTo>
                    <a:pt x="21600" y="21600"/>
                  </a:lnTo>
                  <a:lnTo>
                    <a:pt x="21600" y="0"/>
                  </a:lnTo>
                  <a:cubicBezTo>
                    <a:pt x="16865" y="0"/>
                    <a:pt x="10468" y="2366"/>
                    <a:pt x="6065" y="6411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2" name="Form">
              <a:extLst>
                <a:ext uri="{FF2B5EF4-FFF2-40B4-BE49-F238E27FC236}">
                  <a16:creationId xmlns:a16="http://schemas.microsoft.com/office/drawing/2014/main" id="{2D2427F0-F6A6-4A31-93CD-40771A36ECF3}"/>
                </a:ext>
              </a:extLst>
            </p:cNvPr>
            <p:cNvSpPr/>
            <p:nvPr/>
          </p:nvSpPr>
          <p:spPr>
            <a:xfrm>
              <a:off x="1022674" y="4307949"/>
              <a:ext cx="257999" cy="185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5" extrusionOk="0">
                  <a:moveTo>
                    <a:pt x="10004" y="390"/>
                  </a:moveTo>
                  <a:cubicBezTo>
                    <a:pt x="5855" y="1382"/>
                    <a:pt x="2274" y="4740"/>
                    <a:pt x="0" y="9015"/>
                  </a:cubicBezTo>
                  <a:lnTo>
                    <a:pt x="12789" y="20845"/>
                  </a:lnTo>
                  <a:lnTo>
                    <a:pt x="21600" y="3748"/>
                  </a:lnTo>
                  <a:cubicBezTo>
                    <a:pt x="18360" y="695"/>
                    <a:pt x="14211" y="-755"/>
                    <a:pt x="10004" y="390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3" name="Form">
              <a:extLst>
                <a:ext uri="{FF2B5EF4-FFF2-40B4-BE49-F238E27FC236}">
                  <a16:creationId xmlns:a16="http://schemas.microsoft.com/office/drawing/2014/main" id="{485B458D-CBAC-4B1D-9C75-C857DC27FBF4}"/>
                </a:ext>
              </a:extLst>
            </p:cNvPr>
            <p:cNvSpPr/>
            <p:nvPr/>
          </p:nvSpPr>
          <p:spPr>
            <a:xfrm>
              <a:off x="1091855" y="4308089"/>
              <a:ext cx="248975" cy="18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0" extrusionOk="0">
                  <a:moveTo>
                    <a:pt x="12242" y="985"/>
                  </a:moveTo>
                  <a:cubicBezTo>
                    <a:pt x="8004" y="-770"/>
                    <a:pt x="3590" y="-83"/>
                    <a:pt x="0" y="2283"/>
                  </a:cubicBezTo>
                  <a:lnTo>
                    <a:pt x="7298" y="20830"/>
                  </a:lnTo>
                  <a:lnTo>
                    <a:pt x="21600" y="11442"/>
                  </a:lnTo>
                  <a:cubicBezTo>
                    <a:pt x="19775" y="6634"/>
                    <a:pt x="16421" y="2741"/>
                    <a:pt x="12242" y="985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4" name="Form">
              <a:extLst>
                <a:ext uri="{FF2B5EF4-FFF2-40B4-BE49-F238E27FC236}">
                  <a16:creationId xmlns:a16="http://schemas.microsoft.com/office/drawing/2014/main" id="{712A32A5-45A1-491E-B881-4B068C968ACE}"/>
                </a:ext>
              </a:extLst>
            </p:cNvPr>
            <p:cNvSpPr/>
            <p:nvPr/>
          </p:nvSpPr>
          <p:spPr>
            <a:xfrm>
              <a:off x="1185099" y="4487734"/>
              <a:ext cx="176785" cy="19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35" y="15189"/>
                  </a:moveTo>
                  <a:cubicBezTo>
                    <a:pt x="19855" y="11220"/>
                    <a:pt x="21600" y="6411"/>
                    <a:pt x="21600" y="0"/>
                  </a:cubicBezTo>
                  <a:lnTo>
                    <a:pt x="0" y="0"/>
                  </a:lnTo>
                  <a:lnTo>
                    <a:pt x="0" y="21600"/>
                  </a:lnTo>
                  <a:cubicBezTo>
                    <a:pt x="4735" y="21600"/>
                    <a:pt x="10966" y="19234"/>
                    <a:pt x="15535" y="15189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5" name="Form">
              <a:extLst>
                <a:ext uri="{FF2B5EF4-FFF2-40B4-BE49-F238E27FC236}">
                  <a16:creationId xmlns:a16="http://schemas.microsoft.com/office/drawing/2014/main" id="{D63A7B34-B082-4610-A36D-B85E3B7CFB06}"/>
                </a:ext>
              </a:extLst>
            </p:cNvPr>
            <p:cNvSpPr/>
            <p:nvPr/>
          </p:nvSpPr>
          <p:spPr>
            <a:xfrm>
              <a:off x="1070800" y="4493751"/>
              <a:ext cx="257998" cy="18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8" extrusionOk="0">
                  <a:moveTo>
                    <a:pt x="11596" y="20459"/>
                  </a:moveTo>
                  <a:cubicBezTo>
                    <a:pt x="15745" y="19470"/>
                    <a:pt x="19326" y="16124"/>
                    <a:pt x="21600" y="11865"/>
                  </a:cubicBezTo>
                  <a:lnTo>
                    <a:pt x="8867" y="0"/>
                  </a:lnTo>
                  <a:lnTo>
                    <a:pt x="0" y="17113"/>
                  </a:lnTo>
                  <a:cubicBezTo>
                    <a:pt x="3240" y="20155"/>
                    <a:pt x="7389" y="21600"/>
                    <a:pt x="11596" y="20459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6" name="Form">
              <a:extLst>
                <a:ext uri="{FF2B5EF4-FFF2-40B4-BE49-F238E27FC236}">
                  <a16:creationId xmlns:a16="http://schemas.microsoft.com/office/drawing/2014/main" id="{E019C3EA-F132-4D92-9ED9-2D3CF7D44C82}"/>
                </a:ext>
              </a:extLst>
            </p:cNvPr>
            <p:cNvSpPr/>
            <p:nvPr/>
          </p:nvSpPr>
          <p:spPr>
            <a:xfrm>
              <a:off x="1010642" y="4493751"/>
              <a:ext cx="248976" cy="187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2" extrusionOk="0">
                  <a:moveTo>
                    <a:pt x="9417" y="19851"/>
                  </a:moveTo>
                  <a:cubicBezTo>
                    <a:pt x="13596" y="21600"/>
                    <a:pt x="18069" y="20915"/>
                    <a:pt x="21600" y="18558"/>
                  </a:cubicBezTo>
                  <a:lnTo>
                    <a:pt x="14361" y="0"/>
                  </a:lnTo>
                  <a:lnTo>
                    <a:pt x="0" y="9431"/>
                  </a:lnTo>
                  <a:cubicBezTo>
                    <a:pt x="1883" y="14223"/>
                    <a:pt x="5179" y="18101"/>
                    <a:pt x="9417" y="19851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7" name="Form">
              <a:extLst>
                <a:ext uri="{FF2B5EF4-FFF2-40B4-BE49-F238E27FC236}">
                  <a16:creationId xmlns:a16="http://schemas.microsoft.com/office/drawing/2014/main" id="{D097E1DF-2060-4B4A-A9C6-711B4BAEE953}"/>
                </a:ext>
              </a:extLst>
            </p:cNvPr>
            <p:cNvSpPr/>
            <p:nvPr/>
          </p:nvSpPr>
          <p:spPr>
            <a:xfrm>
              <a:off x="1012940" y="4330611"/>
              <a:ext cx="329022" cy="32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30" extrusionOk="0">
                  <a:moveTo>
                    <a:pt x="18226" y="3157"/>
                  </a:moveTo>
                  <a:cubicBezTo>
                    <a:pt x="19596" y="4524"/>
                    <a:pt x="20435" y="6022"/>
                    <a:pt x="20965" y="7918"/>
                  </a:cubicBezTo>
                  <a:cubicBezTo>
                    <a:pt x="21451" y="9813"/>
                    <a:pt x="21451" y="11533"/>
                    <a:pt x="20965" y="13428"/>
                  </a:cubicBezTo>
                  <a:cubicBezTo>
                    <a:pt x="20435" y="15324"/>
                    <a:pt x="19596" y="16822"/>
                    <a:pt x="18226" y="18189"/>
                  </a:cubicBezTo>
                  <a:cubicBezTo>
                    <a:pt x="16857" y="19555"/>
                    <a:pt x="15355" y="20437"/>
                    <a:pt x="13456" y="20966"/>
                  </a:cubicBezTo>
                  <a:cubicBezTo>
                    <a:pt x="11557" y="21451"/>
                    <a:pt x="9834" y="21451"/>
                    <a:pt x="7934" y="20966"/>
                  </a:cubicBezTo>
                  <a:cubicBezTo>
                    <a:pt x="6035" y="20437"/>
                    <a:pt x="4533" y="19555"/>
                    <a:pt x="3164" y="18189"/>
                  </a:cubicBezTo>
                  <a:cubicBezTo>
                    <a:pt x="1750" y="16822"/>
                    <a:pt x="867" y="15324"/>
                    <a:pt x="381" y="13428"/>
                  </a:cubicBezTo>
                  <a:cubicBezTo>
                    <a:pt x="-149" y="11533"/>
                    <a:pt x="-105" y="9813"/>
                    <a:pt x="381" y="7918"/>
                  </a:cubicBezTo>
                  <a:cubicBezTo>
                    <a:pt x="911" y="6022"/>
                    <a:pt x="1750" y="4524"/>
                    <a:pt x="3164" y="3157"/>
                  </a:cubicBezTo>
                  <a:cubicBezTo>
                    <a:pt x="4533" y="1791"/>
                    <a:pt x="6035" y="865"/>
                    <a:pt x="7934" y="380"/>
                  </a:cubicBezTo>
                  <a:cubicBezTo>
                    <a:pt x="9834" y="-149"/>
                    <a:pt x="11557" y="-105"/>
                    <a:pt x="13456" y="380"/>
                  </a:cubicBezTo>
                  <a:cubicBezTo>
                    <a:pt x="15355" y="909"/>
                    <a:pt x="16857" y="1791"/>
                    <a:pt x="18226" y="3157"/>
                  </a:cubicBezTo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8" name="Form">
              <a:extLst>
                <a:ext uri="{FF2B5EF4-FFF2-40B4-BE49-F238E27FC236}">
                  <a16:creationId xmlns:a16="http://schemas.microsoft.com/office/drawing/2014/main" id="{014F07FD-37C7-465C-A194-B8B9FBD06C4B}"/>
                </a:ext>
              </a:extLst>
            </p:cNvPr>
            <p:cNvSpPr/>
            <p:nvPr/>
          </p:nvSpPr>
          <p:spPr>
            <a:xfrm>
              <a:off x="1001619" y="297778"/>
              <a:ext cx="342214" cy="3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2" y="21600"/>
                  </a:moveTo>
                  <a:lnTo>
                    <a:pt x="1078" y="21600"/>
                  </a:lnTo>
                  <a:cubicBezTo>
                    <a:pt x="431" y="21600"/>
                    <a:pt x="0" y="16848"/>
                    <a:pt x="0" y="10800"/>
                  </a:cubicBezTo>
                  <a:cubicBezTo>
                    <a:pt x="0" y="4320"/>
                    <a:pt x="431" y="0"/>
                    <a:pt x="1078" y="0"/>
                  </a:cubicBezTo>
                  <a:lnTo>
                    <a:pt x="20522" y="0"/>
                  </a:lnTo>
                  <a:cubicBezTo>
                    <a:pt x="21126" y="0"/>
                    <a:pt x="21600" y="4320"/>
                    <a:pt x="21600" y="10800"/>
                  </a:cubicBezTo>
                  <a:cubicBezTo>
                    <a:pt x="21600" y="15984"/>
                    <a:pt x="21126" y="21600"/>
                    <a:pt x="20522" y="21600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367C530F-B890-41F9-945A-2200D8F08C61}"/>
                </a:ext>
              </a:extLst>
            </p:cNvPr>
            <p:cNvSpPr/>
            <p:nvPr/>
          </p:nvSpPr>
          <p:spPr>
            <a:xfrm>
              <a:off x="1136973" y="123322"/>
              <a:ext cx="56478" cy="5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930"/>
                  </a:moveTo>
                  <a:cubicBezTo>
                    <a:pt x="21600" y="12752"/>
                    <a:pt x="21086" y="14573"/>
                    <a:pt x="20057" y="16395"/>
                  </a:cubicBezTo>
                  <a:cubicBezTo>
                    <a:pt x="19029" y="17957"/>
                    <a:pt x="18000" y="19258"/>
                    <a:pt x="16200" y="20299"/>
                  </a:cubicBezTo>
                  <a:cubicBezTo>
                    <a:pt x="14400" y="21340"/>
                    <a:pt x="12857" y="21600"/>
                    <a:pt x="10800" y="21600"/>
                  </a:cubicBezTo>
                  <a:cubicBezTo>
                    <a:pt x="8743" y="21600"/>
                    <a:pt x="7200" y="21340"/>
                    <a:pt x="5400" y="20299"/>
                  </a:cubicBezTo>
                  <a:cubicBezTo>
                    <a:pt x="3600" y="19258"/>
                    <a:pt x="2314" y="17957"/>
                    <a:pt x="1543" y="16395"/>
                  </a:cubicBezTo>
                  <a:cubicBezTo>
                    <a:pt x="514" y="14573"/>
                    <a:pt x="0" y="12752"/>
                    <a:pt x="0" y="10930"/>
                  </a:cubicBezTo>
                  <a:cubicBezTo>
                    <a:pt x="0" y="8848"/>
                    <a:pt x="514" y="7027"/>
                    <a:pt x="1543" y="5465"/>
                  </a:cubicBezTo>
                  <a:cubicBezTo>
                    <a:pt x="2314" y="3643"/>
                    <a:pt x="3600" y="2342"/>
                    <a:pt x="5400" y="1301"/>
                  </a:cubicBezTo>
                  <a:cubicBezTo>
                    <a:pt x="7200" y="260"/>
                    <a:pt x="8743" y="0"/>
                    <a:pt x="10800" y="0"/>
                  </a:cubicBezTo>
                  <a:cubicBezTo>
                    <a:pt x="12857" y="0"/>
                    <a:pt x="14400" y="260"/>
                    <a:pt x="16200" y="1301"/>
                  </a:cubicBezTo>
                  <a:cubicBezTo>
                    <a:pt x="18000" y="2342"/>
                    <a:pt x="19029" y="3643"/>
                    <a:pt x="20057" y="5465"/>
                  </a:cubicBezTo>
                  <a:cubicBezTo>
                    <a:pt x="21086" y="7027"/>
                    <a:pt x="21600" y="8848"/>
                    <a:pt x="21600" y="10930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1A8A3EB5-90CD-4967-A89D-F33B9AF30B96}"/>
                </a:ext>
              </a:extLst>
            </p:cNvPr>
            <p:cNvSpPr/>
            <p:nvPr/>
          </p:nvSpPr>
          <p:spPr>
            <a:xfrm>
              <a:off x="764505" y="274156"/>
              <a:ext cx="79521" cy="7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46" extrusionOk="0">
                  <a:moveTo>
                    <a:pt x="11481" y="64"/>
                  </a:moveTo>
                  <a:cubicBezTo>
                    <a:pt x="13296" y="64"/>
                    <a:pt x="14930" y="608"/>
                    <a:pt x="16563" y="1879"/>
                  </a:cubicBezTo>
                  <a:cubicBezTo>
                    <a:pt x="18197" y="2968"/>
                    <a:pt x="19286" y="4057"/>
                    <a:pt x="20193" y="5872"/>
                  </a:cubicBezTo>
                  <a:cubicBezTo>
                    <a:pt x="21101" y="7506"/>
                    <a:pt x="21464" y="9321"/>
                    <a:pt x="21282" y="11317"/>
                  </a:cubicBezTo>
                  <a:cubicBezTo>
                    <a:pt x="21101" y="13132"/>
                    <a:pt x="20556" y="14948"/>
                    <a:pt x="19467" y="16581"/>
                  </a:cubicBezTo>
                  <a:cubicBezTo>
                    <a:pt x="18378" y="18215"/>
                    <a:pt x="17108" y="19304"/>
                    <a:pt x="15293" y="20211"/>
                  </a:cubicBezTo>
                  <a:cubicBezTo>
                    <a:pt x="13477" y="21119"/>
                    <a:pt x="11844" y="21482"/>
                    <a:pt x="9847" y="21300"/>
                  </a:cubicBezTo>
                  <a:cubicBezTo>
                    <a:pt x="7851" y="21119"/>
                    <a:pt x="6217" y="20574"/>
                    <a:pt x="4583" y="19485"/>
                  </a:cubicBezTo>
                  <a:cubicBezTo>
                    <a:pt x="2950" y="18396"/>
                    <a:pt x="1861" y="17126"/>
                    <a:pt x="1135" y="15311"/>
                  </a:cubicBezTo>
                  <a:cubicBezTo>
                    <a:pt x="227" y="13495"/>
                    <a:pt x="-136" y="11862"/>
                    <a:pt x="46" y="9865"/>
                  </a:cubicBezTo>
                  <a:cubicBezTo>
                    <a:pt x="227" y="7869"/>
                    <a:pt x="772" y="6235"/>
                    <a:pt x="1861" y="4601"/>
                  </a:cubicBezTo>
                  <a:cubicBezTo>
                    <a:pt x="2950" y="2968"/>
                    <a:pt x="4220" y="1697"/>
                    <a:pt x="6035" y="971"/>
                  </a:cubicBezTo>
                  <a:cubicBezTo>
                    <a:pt x="7669" y="64"/>
                    <a:pt x="9484" y="-118"/>
                    <a:pt x="11481" y="64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58C227B6-84FE-4AEB-87F7-3CABAF3FEC9A}"/>
                </a:ext>
              </a:extLst>
            </p:cNvPr>
            <p:cNvSpPr/>
            <p:nvPr/>
          </p:nvSpPr>
          <p:spPr>
            <a:xfrm>
              <a:off x="773458" y="286184"/>
              <a:ext cx="58584" cy="5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282" extrusionOk="0">
                  <a:moveTo>
                    <a:pt x="17121" y="2128"/>
                  </a:moveTo>
                  <a:cubicBezTo>
                    <a:pt x="18646" y="3399"/>
                    <a:pt x="19662" y="4669"/>
                    <a:pt x="20425" y="6448"/>
                  </a:cubicBezTo>
                  <a:cubicBezTo>
                    <a:pt x="21187" y="8227"/>
                    <a:pt x="21441" y="10006"/>
                    <a:pt x="21187" y="12039"/>
                  </a:cubicBezTo>
                  <a:cubicBezTo>
                    <a:pt x="20933" y="13817"/>
                    <a:pt x="20170" y="15342"/>
                    <a:pt x="19154" y="17121"/>
                  </a:cubicBezTo>
                  <a:cubicBezTo>
                    <a:pt x="17883" y="18646"/>
                    <a:pt x="16613" y="19662"/>
                    <a:pt x="14834" y="20425"/>
                  </a:cubicBezTo>
                  <a:cubicBezTo>
                    <a:pt x="13055" y="21187"/>
                    <a:pt x="11276" y="21441"/>
                    <a:pt x="9497" y="21187"/>
                  </a:cubicBezTo>
                  <a:cubicBezTo>
                    <a:pt x="7465" y="20933"/>
                    <a:pt x="5686" y="20170"/>
                    <a:pt x="4161" y="19154"/>
                  </a:cubicBezTo>
                  <a:cubicBezTo>
                    <a:pt x="2382" y="17883"/>
                    <a:pt x="1620" y="16613"/>
                    <a:pt x="857" y="14834"/>
                  </a:cubicBezTo>
                  <a:cubicBezTo>
                    <a:pt x="95" y="12801"/>
                    <a:pt x="-159" y="11276"/>
                    <a:pt x="95" y="9243"/>
                  </a:cubicBezTo>
                  <a:cubicBezTo>
                    <a:pt x="349" y="7210"/>
                    <a:pt x="857" y="5686"/>
                    <a:pt x="2128" y="4161"/>
                  </a:cubicBezTo>
                  <a:cubicBezTo>
                    <a:pt x="3145" y="2636"/>
                    <a:pt x="4669" y="1620"/>
                    <a:pt x="6702" y="857"/>
                  </a:cubicBezTo>
                  <a:cubicBezTo>
                    <a:pt x="8481" y="95"/>
                    <a:pt x="10006" y="-159"/>
                    <a:pt x="12039" y="95"/>
                  </a:cubicBezTo>
                  <a:cubicBezTo>
                    <a:pt x="14072" y="349"/>
                    <a:pt x="15596" y="857"/>
                    <a:pt x="17121" y="2128"/>
                  </a:cubicBezTo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5C8F9EA3-0752-4594-86E3-C16DC9E869CE}"/>
                </a:ext>
              </a:extLst>
            </p:cNvPr>
            <p:cNvSpPr/>
            <p:nvPr/>
          </p:nvSpPr>
          <p:spPr>
            <a:xfrm>
              <a:off x="788060" y="297778"/>
              <a:ext cx="32384" cy="32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1" y="4696"/>
                  </a:moveTo>
                  <a:cubicBezTo>
                    <a:pt x="21130" y="6574"/>
                    <a:pt x="21130" y="8452"/>
                    <a:pt x="21600" y="10330"/>
                  </a:cubicBezTo>
                  <a:cubicBezTo>
                    <a:pt x="21600" y="12209"/>
                    <a:pt x="21600" y="13617"/>
                    <a:pt x="20661" y="15496"/>
                  </a:cubicBezTo>
                  <a:cubicBezTo>
                    <a:pt x="19722" y="16904"/>
                    <a:pt x="18313" y="18313"/>
                    <a:pt x="16904" y="19722"/>
                  </a:cubicBezTo>
                  <a:cubicBezTo>
                    <a:pt x="15026" y="20661"/>
                    <a:pt x="13617" y="21600"/>
                    <a:pt x="11270" y="21600"/>
                  </a:cubicBezTo>
                  <a:cubicBezTo>
                    <a:pt x="9391" y="21600"/>
                    <a:pt x="7983" y="21130"/>
                    <a:pt x="6104" y="20191"/>
                  </a:cubicBezTo>
                  <a:cubicBezTo>
                    <a:pt x="4226" y="19252"/>
                    <a:pt x="2817" y="17843"/>
                    <a:pt x="1878" y="16435"/>
                  </a:cubicBezTo>
                  <a:cubicBezTo>
                    <a:pt x="939" y="14557"/>
                    <a:pt x="470" y="13148"/>
                    <a:pt x="0" y="11270"/>
                  </a:cubicBezTo>
                  <a:cubicBezTo>
                    <a:pt x="0" y="8922"/>
                    <a:pt x="470" y="7513"/>
                    <a:pt x="1409" y="5635"/>
                  </a:cubicBezTo>
                  <a:cubicBezTo>
                    <a:pt x="2348" y="3757"/>
                    <a:pt x="3287" y="2348"/>
                    <a:pt x="5165" y="1409"/>
                  </a:cubicBezTo>
                  <a:cubicBezTo>
                    <a:pt x="7043" y="0"/>
                    <a:pt x="8452" y="0"/>
                    <a:pt x="10330" y="0"/>
                  </a:cubicBezTo>
                  <a:cubicBezTo>
                    <a:pt x="12678" y="0"/>
                    <a:pt x="14087" y="0"/>
                    <a:pt x="15965" y="939"/>
                  </a:cubicBezTo>
                  <a:cubicBezTo>
                    <a:pt x="17843" y="1878"/>
                    <a:pt x="19252" y="3287"/>
                    <a:pt x="20191" y="4696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224631">
                <a:lnSpc>
                  <a:spcPct val="93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900"/>
            </a:p>
          </p:txBody>
        </p:sp>
      </p:grpSp>
      <p:sp>
        <p:nvSpPr>
          <p:cNvPr id="53" name="Bild">
            <a:extLst>
              <a:ext uri="{FF2B5EF4-FFF2-40B4-BE49-F238E27FC236}">
                <a16:creationId xmlns:a16="http://schemas.microsoft.com/office/drawing/2014/main" id="{A897DF59-85FB-409B-9838-A55087A8223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306" y="1484140"/>
            <a:ext cx="3209221" cy="4266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4" name="Bild">
            <a:extLst>
              <a:ext uri="{FF2B5EF4-FFF2-40B4-BE49-F238E27FC236}">
                <a16:creationId xmlns:a16="http://schemas.microsoft.com/office/drawing/2014/main" id="{B93480B0-B5E0-4A61-B08B-AF74C3F0C3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88215" y="2948183"/>
            <a:ext cx="1337557" cy="23769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9827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726B465-D856-41AD-8978-42FF50347C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BC30C1-DEBF-4A66-BD67-35E13DB0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5738"/>
            <a:ext cx="10515600" cy="2175543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pic>
        <p:nvPicPr>
          <p:cNvPr id="12" name="Billede 11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976FE1D9-0D39-467E-93E3-C6B636E16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B61DCBD-7A66-4C72-A09F-CCD42400536E}"/>
              </a:ext>
            </a:extLst>
          </p:cNvPr>
          <p:cNvSpPr/>
          <p:nvPr userDrawn="1"/>
        </p:nvSpPr>
        <p:spPr>
          <a:xfrm>
            <a:off x="1893858" y="2403816"/>
            <a:ext cx="2312103" cy="2312103"/>
          </a:xfrm>
          <a:prstGeom prst="ellipse">
            <a:avLst/>
          </a:prstGeom>
          <a:gradFill flip="none" rotWithShape="1">
            <a:gsLst>
              <a:gs pos="0">
                <a:srgbClr val="E51131"/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Bild">
            <a:extLst>
              <a:ext uri="{FF2B5EF4-FFF2-40B4-BE49-F238E27FC236}">
                <a16:creationId xmlns:a16="http://schemas.microsoft.com/office/drawing/2014/main" id="{A3D5D52E-C67C-4CF0-9101-827F91F4E2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9910" y="2448641"/>
            <a:ext cx="2220170" cy="222245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ladsholder til tekst 4">
            <a:extLst>
              <a:ext uri="{FF2B5EF4-FFF2-40B4-BE49-F238E27FC236}">
                <a16:creationId xmlns:a16="http://schemas.microsoft.com/office/drawing/2014/main" id="{AAE1F8E7-782D-4684-80F9-D1C9D8FCD9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484" y="4944913"/>
            <a:ext cx="4362450" cy="43861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Navn på konsulent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4F5DED6-4185-46C7-8753-9F92872C9CD6}"/>
              </a:ext>
            </a:extLst>
          </p:cNvPr>
          <p:cNvSpPr/>
          <p:nvPr userDrawn="1"/>
        </p:nvSpPr>
        <p:spPr>
          <a:xfrm>
            <a:off x="7986041" y="2403816"/>
            <a:ext cx="2312103" cy="2312103"/>
          </a:xfrm>
          <a:prstGeom prst="ellipse">
            <a:avLst/>
          </a:prstGeom>
          <a:gradFill flip="none" rotWithShape="1">
            <a:gsLst>
              <a:gs pos="0">
                <a:srgbClr val="E51131"/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Bild">
            <a:extLst>
              <a:ext uri="{FF2B5EF4-FFF2-40B4-BE49-F238E27FC236}">
                <a16:creationId xmlns:a16="http://schemas.microsoft.com/office/drawing/2014/main" id="{18526CCC-7DFE-4D54-A662-FCB6E06CDF8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32093" y="2448641"/>
            <a:ext cx="2220170" cy="222245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ladsholder til tekst 4">
            <a:extLst>
              <a:ext uri="{FF2B5EF4-FFF2-40B4-BE49-F238E27FC236}">
                <a16:creationId xmlns:a16="http://schemas.microsoft.com/office/drawing/2014/main" id="{DAF50588-F2AC-4581-8121-DFCB9C114E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484" y="5563010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Stilling</a:t>
            </a:r>
            <a:endParaRPr lang="da-DK"/>
          </a:p>
        </p:txBody>
      </p:sp>
      <p:sp>
        <p:nvSpPr>
          <p:cNvPr id="19" name="Pladsholder til tekst 4">
            <a:extLst>
              <a:ext uri="{FF2B5EF4-FFF2-40B4-BE49-F238E27FC236}">
                <a16:creationId xmlns:a16="http://schemas.microsoft.com/office/drawing/2014/main" id="{CFE4C04D-E659-458E-BF13-07C9E8DC89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4484" y="6181107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da-DK"/>
          </a:p>
        </p:txBody>
      </p:sp>
      <p:sp>
        <p:nvSpPr>
          <p:cNvPr id="20" name="Pladsholder til tekst 4">
            <a:extLst>
              <a:ext uri="{FF2B5EF4-FFF2-40B4-BE49-F238E27FC236}">
                <a16:creationId xmlns:a16="http://schemas.microsoft.com/office/drawing/2014/main" id="{50865522-306E-47C9-963D-246B9E59E0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536" y="4944913"/>
            <a:ext cx="4362450" cy="43861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Navn på konsulent</a:t>
            </a:r>
          </a:p>
        </p:txBody>
      </p:sp>
      <p:sp>
        <p:nvSpPr>
          <p:cNvPr id="21" name="Pladsholder til tekst 4">
            <a:extLst>
              <a:ext uri="{FF2B5EF4-FFF2-40B4-BE49-F238E27FC236}">
                <a16:creationId xmlns:a16="http://schemas.microsoft.com/office/drawing/2014/main" id="{6402A15D-C5E8-4B3E-B699-4BBC363ECA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06536" y="5563010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Stilling</a:t>
            </a:r>
            <a:endParaRPr lang="da-DK"/>
          </a:p>
        </p:txBody>
      </p:sp>
      <p:sp>
        <p:nvSpPr>
          <p:cNvPr id="22" name="Pladsholder til tekst 4">
            <a:extLst>
              <a:ext uri="{FF2B5EF4-FFF2-40B4-BE49-F238E27FC236}">
                <a16:creationId xmlns:a16="http://schemas.microsoft.com/office/drawing/2014/main" id="{637BAA0B-177F-4456-845D-A670ABE7EA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06536" y="6181107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305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4A6C968-1A39-4E94-A53A-B13B1577D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2984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6C45252-E1A0-4824-A052-2ED480723B1B}"/>
              </a:ext>
            </a:extLst>
          </p:cNvPr>
          <p:cNvSpPr txBox="1"/>
          <p:nvPr userDrawn="1"/>
        </p:nvSpPr>
        <p:spPr>
          <a:xfrm>
            <a:off x="6762750" y="2510444"/>
            <a:ext cx="4114800" cy="339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3E0CCA7-6AD3-44B7-B688-CA55A1979A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9075" y="1869814"/>
            <a:ext cx="9213850" cy="42068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782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726B465-D856-41AD-8978-42FF50347CC2}"/>
              </a:ext>
            </a:extLst>
          </p:cNvPr>
          <p:cNvSpPr/>
          <p:nvPr userDrawn="1"/>
        </p:nvSpPr>
        <p:spPr>
          <a:xfrm>
            <a:off x="15949" y="-12458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BC30C1-DEBF-4A66-BD67-35E13DB0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5738"/>
            <a:ext cx="10515600" cy="2175543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pic>
        <p:nvPicPr>
          <p:cNvPr id="9" name="Billede 8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309AF5D-B127-413E-8A34-19223463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4A2325AE-89CE-4AD1-A6F7-041ECFD12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6791" cy="304514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DB19E871-ADDB-44B7-BE9E-5F248699E9EC}"/>
              </a:ext>
            </a:extLst>
          </p:cNvPr>
          <p:cNvSpPr/>
          <p:nvPr userDrawn="1"/>
        </p:nvSpPr>
        <p:spPr>
          <a:xfrm>
            <a:off x="1893858" y="2403816"/>
            <a:ext cx="2312103" cy="2312103"/>
          </a:xfrm>
          <a:prstGeom prst="ellipse">
            <a:avLst/>
          </a:prstGeom>
          <a:gradFill flip="none" rotWithShape="1">
            <a:gsLst>
              <a:gs pos="0">
                <a:srgbClr val="E51131"/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Bild">
            <a:extLst>
              <a:ext uri="{FF2B5EF4-FFF2-40B4-BE49-F238E27FC236}">
                <a16:creationId xmlns:a16="http://schemas.microsoft.com/office/drawing/2014/main" id="{B58AB7FB-9033-4C72-8063-7E8F905584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9910" y="2448641"/>
            <a:ext cx="2220170" cy="222245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7069432-A20D-40CB-948F-212DBF81D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484" y="4944913"/>
            <a:ext cx="4362450" cy="43861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Navn på konsulent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784965E-A030-44C1-B4C6-435227BE105C}"/>
              </a:ext>
            </a:extLst>
          </p:cNvPr>
          <p:cNvSpPr/>
          <p:nvPr userDrawn="1"/>
        </p:nvSpPr>
        <p:spPr>
          <a:xfrm>
            <a:off x="7986041" y="2403816"/>
            <a:ext cx="2312103" cy="2312103"/>
          </a:xfrm>
          <a:prstGeom prst="ellipse">
            <a:avLst/>
          </a:prstGeom>
          <a:gradFill flip="none" rotWithShape="1">
            <a:gsLst>
              <a:gs pos="0">
                <a:srgbClr val="E51131"/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Bild">
            <a:extLst>
              <a:ext uri="{FF2B5EF4-FFF2-40B4-BE49-F238E27FC236}">
                <a16:creationId xmlns:a16="http://schemas.microsoft.com/office/drawing/2014/main" id="{E17E6B3F-7F90-4F69-8855-5AE513CFA63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32093" y="2448641"/>
            <a:ext cx="2220170" cy="222245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>
                <a:lumMod val="95000"/>
              </a:schemeClr>
            </a:bgClr>
          </a:pattFill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ladsholder til tekst 4">
            <a:extLst>
              <a:ext uri="{FF2B5EF4-FFF2-40B4-BE49-F238E27FC236}">
                <a16:creationId xmlns:a16="http://schemas.microsoft.com/office/drawing/2014/main" id="{8DA27F06-D6E4-490F-B818-493EAFEDE6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484" y="5563010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Stilling</a:t>
            </a:r>
            <a:endParaRPr lang="da-DK"/>
          </a:p>
        </p:txBody>
      </p:sp>
      <p:sp>
        <p:nvSpPr>
          <p:cNvPr id="16" name="Pladsholder til tekst 4">
            <a:extLst>
              <a:ext uri="{FF2B5EF4-FFF2-40B4-BE49-F238E27FC236}">
                <a16:creationId xmlns:a16="http://schemas.microsoft.com/office/drawing/2014/main" id="{ADA439E5-A12D-405E-8026-F7431CEB00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4484" y="6181107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da-DK"/>
          </a:p>
        </p:txBody>
      </p:sp>
      <p:sp>
        <p:nvSpPr>
          <p:cNvPr id="18" name="Pladsholder til tekst 4">
            <a:extLst>
              <a:ext uri="{FF2B5EF4-FFF2-40B4-BE49-F238E27FC236}">
                <a16:creationId xmlns:a16="http://schemas.microsoft.com/office/drawing/2014/main" id="{1EC99E29-EB12-48EC-807C-B5D28E5415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536" y="4944913"/>
            <a:ext cx="4362450" cy="43861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a-DK"/>
              <a:t>Navn på konsulent</a:t>
            </a:r>
          </a:p>
        </p:txBody>
      </p:sp>
      <p:sp>
        <p:nvSpPr>
          <p:cNvPr id="19" name="Pladsholder til tekst 4">
            <a:extLst>
              <a:ext uri="{FF2B5EF4-FFF2-40B4-BE49-F238E27FC236}">
                <a16:creationId xmlns:a16="http://schemas.microsoft.com/office/drawing/2014/main" id="{26C233DE-51F9-4DA7-ADE0-A38C05258D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06536" y="5563010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Stilling</a:t>
            </a:r>
            <a:endParaRPr lang="da-DK"/>
          </a:p>
        </p:txBody>
      </p:sp>
      <p:sp>
        <p:nvSpPr>
          <p:cNvPr id="20" name="Pladsholder til tekst 4">
            <a:extLst>
              <a:ext uri="{FF2B5EF4-FFF2-40B4-BE49-F238E27FC236}">
                <a16:creationId xmlns:a16="http://schemas.microsoft.com/office/drawing/2014/main" id="{246594B5-25CC-4AB5-AEF9-D892124805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06536" y="6181107"/>
            <a:ext cx="4362450" cy="43861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6328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skriftgrå_2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23F2942-E741-4F1D-9874-0F9204FEB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7C67F8B-EA88-4255-AFCB-4058DCFF9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630" y="2686050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48C1CB32-50A9-429C-B6AA-BE1C7102B7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150" y="2686050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2" name="Pladsholder til tekst 9">
            <a:extLst>
              <a:ext uri="{FF2B5EF4-FFF2-40B4-BE49-F238E27FC236}">
                <a16:creationId xmlns:a16="http://schemas.microsoft.com/office/drawing/2014/main" id="{B0D0B02C-0C6D-42B2-9D05-1EBDFCD99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629" y="3267075"/>
            <a:ext cx="4429125" cy="24003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13" name="Pladsholder til tekst 9">
            <a:extLst>
              <a:ext uri="{FF2B5EF4-FFF2-40B4-BE49-F238E27FC236}">
                <a16:creationId xmlns:a16="http://schemas.microsoft.com/office/drawing/2014/main" id="{58AB5826-A81E-4A32-87CE-91AD2339FC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149" y="3267075"/>
            <a:ext cx="4429125" cy="24003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3CF3219-967E-4E34-9C49-01835D076DC4}"/>
              </a:ext>
            </a:extLst>
          </p:cNvPr>
          <p:cNvSpPr/>
          <p:nvPr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C569ADE-AC55-4FF2-BD9C-505278AD3901}"/>
              </a:ext>
            </a:extLst>
          </p:cNvPr>
          <p:cNvSpPr/>
          <p:nvPr userDrawn="1"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2648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å_2_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923F2942-E741-4F1D-9874-0F9204FEB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80" y="208380"/>
            <a:ext cx="339892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57C67F8B-EA88-4255-AFCB-4058DCFF9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630" y="2497016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48C1CB32-50A9-429C-B6AA-BE1C7102B7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150" y="2497016"/>
            <a:ext cx="4429125" cy="4572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a-DK"/>
              <a:t>Underoverskrift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3CF3219-967E-4E34-9C49-01835D076DC4}"/>
              </a:ext>
            </a:extLst>
          </p:cNvPr>
          <p:cNvSpPr/>
          <p:nvPr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C569ADE-AC55-4FF2-BD9C-505278AD3901}"/>
              </a:ext>
            </a:extLst>
          </p:cNvPr>
          <p:cNvSpPr/>
          <p:nvPr userDrawn="1"/>
        </p:nvSpPr>
        <p:spPr>
          <a:xfrm>
            <a:off x="8677275" y="0"/>
            <a:ext cx="3514725" cy="6858000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A24BE0-7315-4AFC-9F46-EC9D49FC6B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713" y="3239966"/>
            <a:ext cx="4429125" cy="2505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5" name="Pladsholder til billede 2">
            <a:extLst>
              <a:ext uri="{FF2B5EF4-FFF2-40B4-BE49-F238E27FC236}">
                <a16:creationId xmlns:a16="http://schemas.microsoft.com/office/drawing/2014/main" id="{3FEC3C9F-BB9D-4FC9-8E87-D693B3A2A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2724" y="3239966"/>
            <a:ext cx="4429125" cy="2505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081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704850" y="1349828"/>
            <a:ext cx="10350500" cy="4537625"/>
          </a:xfrm>
        </p:spPr>
        <p:txBody>
          <a:bodyPr/>
          <a:lstStyle>
            <a:lvl1pPr marL="177800" indent="-177800">
              <a:spcBef>
                <a:spcPts val="1200"/>
              </a:spcBef>
              <a:buClr>
                <a:schemeClr val="accent1"/>
              </a:buClr>
              <a:buFont typeface="Symbol" panose="05050102010706020507" pitchFamily="18" charset="2"/>
              <a:buChar char=""/>
              <a:defRPr/>
            </a:lvl1pPr>
            <a:lvl2pPr marL="742950" indent="-285750">
              <a:spcBef>
                <a:spcPts val="1200"/>
              </a:spcBef>
              <a:buClr>
                <a:schemeClr val="accent1"/>
              </a:buClr>
              <a:buFont typeface="Symbol" panose="05050102010706020507" pitchFamily="18" charset="2"/>
              <a:buChar char=""/>
              <a:defRPr/>
            </a:lvl2pPr>
            <a:lvl3pPr marL="1143000" indent="-228600">
              <a:spcBef>
                <a:spcPts val="1200"/>
              </a:spcBef>
              <a:buClr>
                <a:schemeClr val="accent1"/>
              </a:buClr>
              <a:buFont typeface="Symbol" panose="05050102010706020507" pitchFamily="18" charset="2"/>
              <a:buChar char=""/>
              <a:defRPr/>
            </a:lvl3pPr>
            <a:lvl4pPr marL="1600200" indent="-228600">
              <a:spcBef>
                <a:spcPts val="1200"/>
              </a:spcBef>
              <a:buClr>
                <a:schemeClr val="accent1"/>
              </a:buClr>
              <a:buFont typeface="Symbol" panose="05050102010706020507" pitchFamily="18" charset="2"/>
              <a:buChar char=""/>
              <a:defRPr/>
            </a:lvl4pPr>
            <a:lvl5pPr marL="2057400" indent="-228600">
              <a:spcBef>
                <a:spcPts val="1200"/>
              </a:spcBef>
              <a:buClr>
                <a:schemeClr val="accent1"/>
              </a:buClr>
              <a:buFont typeface="Symbol" panose="05050102010706020507" pitchFamily="18" charset="2"/>
              <a:buChar char="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614" y="882796"/>
            <a:ext cx="5168900" cy="378205"/>
          </a:xfrm>
        </p:spPr>
        <p:txBody>
          <a:bodyPr>
            <a:normAutofit/>
          </a:bodyPr>
          <a:lstStyle>
            <a:lvl1pPr marL="0" indent="0">
              <a:buNone/>
              <a:defRPr sz="1700" baseline="0"/>
            </a:lvl1pPr>
          </a:lstStyle>
          <a:p>
            <a:pPr lvl="0"/>
            <a:r>
              <a:rPr lang="en-US"/>
              <a:t>Your sub-headline goes here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0600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33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_2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1325A-A4DB-424A-9EB5-DE71ECAC6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2984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3" name="Pladsholder til tekst 9">
            <a:extLst>
              <a:ext uri="{FF2B5EF4-FFF2-40B4-BE49-F238E27FC236}">
                <a16:creationId xmlns:a16="http://schemas.microsoft.com/office/drawing/2014/main" id="{A769ED46-4757-442D-BBAB-E7520A6D3C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950" y="2735925"/>
            <a:ext cx="4429125" cy="2866851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4" name="Pladsholder til tekst 9">
            <a:extLst>
              <a:ext uri="{FF2B5EF4-FFF2-40B4-BE49-F238E27FC236}">
                <a16:creationId xmlns:a16="http://schemas.microsoft.com/office/drawing/2014/main" id="{AA5EF1AE-705E-4362-89CF-4DD268785F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9667" y="2735926"/>
            <a:ext cx="4429125" cy="2866851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91732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verskrift_2_tekstbokse_m_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9B5B8-0D65-458D-9967-F36A684D5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653F344-25BC-4878-A8CE-C01EE5B9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B8D6E1-404F-499E-83C9-312370DC8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A7AD8DD-3C74-4835-B1AF-A2D06783B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5C11513-4E76-42DC-A34A-4B86AE62D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924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skriftgrøn_4_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45A463B7-0BE5-4B3A-A07F-6F6AF1EDA121}"/>
              </a:ext>
            </a:extLst>
          </p:cNvPr>
          <p:cNvSpPr/>
          <p:nvPr/>
        </p:nvSpPr>
        <p:spPr>
          <a:xfrm>
            <a:off x="0" y="0"/>
            <a:ext cx="12192000" cy="2510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3186C69-C37F-47C4-BE4C-C0BA31311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650"/>
            <a:ext cx="9144000" cy="8215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40633D6-42D1-47FD-96A9-3DDBA9A6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05BF30AE-6D47-410E-8CCD-53F6A5610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3800475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2" name="Pladsholder til billede 10">
            <a:extLst>
              <a:ext uri="{FF2B5EF4-FFF2-40B4-BE49-F238E27FC236}">
                <a16:creationId xmlns:a16="http://schemas.microsoft.com/office/drawing/2014/main" id="{82F82770-2478-40B3-9A6E-71E5E1E965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5796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3" name="Pladsholder til billede 10">
            <a:extLst>
              <a:ext uri="{FF2B5EF4-FFF2-40B4-BE49-F238E27FC236}">
                <a16:creationId xmlns:a16="http://schemas.microsoft.com/office/drawing/2014/main" id="{4542CC4C-E97D-4599-93D7-3802AF5C13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3392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14" name="Pladsholder til billede 10">
            <a:extLst>
              <a:ext uri="{FF2B5EF4-FFF2-40B4-BE49-F238E27FC236}">
                <a16:creationId xmlns:a16="http://schemas.microsoft.com/office/drawing/2014/main" id="{37618017-EDAF-4F6B-875E-D51CC89BD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0988" y="3793206"/>
            <a:ext cx="2182812" cy="2182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973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øn_4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45A463B7-0BE5-4B3A-A07F-6F6AF1EDA121}"/>
              </a:ext>
            </a:extLst>
          </p:cNvPr>
          <p:cNvSpPr/>
          <p:nvPr/>
        </p:nvSpPr>
        <p:spPr>
          <a:xfrm>
            <a:off x="0" y="0"/>
            <a:ext cx="12192000" cy="2510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3186C69-C37F-47C4-BE4C-C0BA31311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650"/>
            <a:ext cx="9144000" cy="8215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40633D6-42D1-47FD-96A9-3DDBA9A6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12E8748-72BE-47C3-A1D4-ADAD5EE92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2975" y="3876675"/>
            <a:ext cx="2085975" cy="204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5" name="Pladsholder til tekst 3">
            <a:extLst>
              <a:ext uri="{FF2B5EF4-FFF2-40B4-BE49-F238E27FC236}">
                <a16:creationId xmlns:a16="http://schemas.microsoft.com/office/drawing/2014/main" id="{492FF512-5704-4CF8-A429-3A984A81E7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3175" y="3876674"/>
            <a:ext cx="2085975" cy="204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095D5375-3BE3-4072-9017-9FED08F716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8075" y="3876674"/>
            <a:ext cx="2085975" cy="204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7" name="Pladsholder til tekst 3">
            <a:extLst>
              <a:ext uri="{FF2B5EF4-FFF2-40B4-BE49-F238E27FC236}">
                <a16:creationId xmlns:a16="http://schemas.microsoft.com/office/drawing/2014/main" id="{39A760E0-4AAE-4091-A666-E864A6586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58275" y="3876674"/>
            <a:ext cx="2085975" cy="204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207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øn_3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45A463B7-0BE5-4B3A-A07F-6F6AF1EDA121}"/>
              </a:ext>
            </a:extLst>
          </p:cNvPr>
          <p:cNvSpPr/>
          <p:nvPr/>
        </p:nvSpPr>
        <p:spPr>
          <a:xfrm>
            <a:off x="0" y="0"/>
            <a:ext cx="12192000" cy="2510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3186C69-C37F-47C4-BE4C-C0BA31311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650"/>
            <a:ext cx="9144000" cy="8215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40633D6-42D1-47FD-96A9-3DDBA9A6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3AE931E-5F08-4608-9326-67FAC52D4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1" y="3771900"/>
            <a:ext cx="2809875" cy="216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5" name="Pladsholder til tekst 3">
            <a:extLst>
              <a:ext uri="{FF2B5EF4-FFF2-40B4-BE49-F238E27FC236}">
                <a16:creationId xmlns:a16="http://schemas.microsoft.com/office/drawing/2014/main" id="{20164F68-DF65-4AA1-8F9D-998E88494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1063" y="3771900"/>
            <a:ext cx="2809875" cy="216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F31B8D31-AE3D-4B1B-8FCB-8918AE5BFA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58125" y="3771900"/>
            <a:ext cx="2809875" cy="216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64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øn_2_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45A463B7-0BE5-4B3A-A07F-6F6AF1EDA121}"/>
              </a:ext>
            </a:extLst>
          </p:cNvPr>
          <p:cNvSpPr/>
          <p:nvPr/>
        </p:nvSpPr>
        <p:spPr>
          <a:xfrm>
            <a:off x="0" y="0"/>
            <a:ext cx="12192000" cy="2510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40633D6-42D1-47FD-96A9-3DDBA9A6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11EC2A1B-C24D-456D-913E-CB0550AB24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7215" y="3103101"/>
            <a:ext cx="4429125" cy="2866851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  <p:sp>
        <p:nvSpPr>
          <p:cNvPr id="15" name="Pladsholder til tekst 9">
            <a:extLst>
              <a:ext uri="{FF2B5EF4-FFF2-40B4-BE49-F238E27FC236}">
                <a16:creationId xmlns:a16="http://schemas.microsoft.com/office/drawing/2014/main" id="{6185795C-9324-4085-86A1-A838244184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4932" y="3103102"/>
            <a:ext cx="4429125" cy="2866851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80363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grøn_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A8398A6D-9863-4A4D-ABF4-BC05079BF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A048-E4DD-464B-BAF7-AE02E0DCC4E8}" type="slidenum">
              <a:rPr lang="da-DK" smtClean="0"/>
              <a:t>‹nr.›</a:t>
            </a:fld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93DCAD38-5DF6-4595-A202-6E3325156F09}"/>
              </a:ext>
            </a:extLst>
          </p:cNvPr>
          <p:cNvSpPr/>
          <p:nvPr userDrawn="1"/>
        </p:nvSpPr>
        <p:spPr>
          <a:xfrm>
            <a:off x="0" y="0"/>
            <a:ext cx="12192000" cy="2510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F6AE5DD4-A990-4731-B382-D12483114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2513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a-DK"/>
              <a:t>Overskrift</a:t>
            </a:r>
          </a:p>
        </p:txBody>
      </p:sp>
      <p:sp>
        <p:nvSpPr>
          <p:cNvPr id="6" name="Pladsholder til tekst 9">
            <a:extLst>
              <a:ext uri="{FF2B5EF4-FFF2-40B4-BE49-F238E27FC236}">
                <a16:creationId xmlns:a16="http://schemas.microsoft.com/office/drawing/2014/main" id="{15FC83FC-1167-40B7-B0C4-FCB6608CC2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25" y="2733517"/>
            <a:ext cx="10039350" cy="3399905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a-DK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3447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D8B42F7-2CE3-44EB-91F2-F89C302F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6BE5BB4-837D-4A28-8164-5C66CDA96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69718-957F-4E25-A6F9-53DB0CBD3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A048-E4DD-464B-BAF7-AE02E0DCC4E8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 descr="Et billede, der indeholder tekst, skilt, bordservice, service&#10;&#10;Automatisk genereret beskrivelse">
            <a:extLst>
              <a:ext uri="{FF2B5EF4-FFF2-40B4-BE49-F238E27FC236}">
                <a16:creationId xmlns:a16="http://schemas.microsoft.com/office/drawing/2014/main" id="{1F2A4191-964C-4A38-A624-2534EC1E97A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5864" cy="304231"/>
          </a:xfrm>
          <a:prstGeom prst="rect">
            <a:avLst/>
          </a:prstGeom>
        </p:spPr>
      </p:pic>
      <p:pic>
        <p:nvPicPr>
          <p:cNvPr id="7" name="Billede 6" descr="Et billede, der indeholder tekst, skilt, bordservice, service&#10;&#10;Automatisk genereret beskrivelse">
            <a:extLst>
              <a:ext uri="{FF2B5EF4-FFF2-40B4-BE49-F238E27FC236}">
                <a16:creationId xmlns:a16="http://schemas.microsoft.com/office/drawing/2014/main" id="{42BABA06-2F0D-4C82-948A-71B0163390E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0" y="6228000"/>
            <a:ext cx="995864" cy="3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9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5" r:id="rId2"/>
    <p:sldLayoutId id="2147483666" r:id="rId3"/>
    <p:sldLayoutId id="2147483665" r:id="rId4"/>
    <p:sldLayoutId id="2147483661" r:id="rId5"/>
    <p:sldLayoutId id="2147483682" r:id="rId6"/>
    <p:sldLayoutId id="2147483679" r:id="rId7"/>
    <p:sldLayoutId id="2147483678" r:id="rId8"/>
    <p:sldLayoutId id="2147483680" r:id="rId9"/>
    <p:sldLayoutId id="2147483649" r:id="rId10"/>
    <p:sldLayoutId id="2147483662" r:id="rId11"/>
    <p:sldLayoutId id="2147483677" r:id="rId12"/>
    <p:sldLayoutId id="2147483681" r:id="rId13"/>
    <p:sldLayoutId id="2147483663" r:id="rId14"/>
    <p:sldLayoutId id="2147483672" r:id="rId15"/>
    <p:sldLayoutId id="2147483675" r:id="rId16"/>
    <p:sldLayoutId id="2147483673" r:id="rId17"/>
    <p:sldLayoutId id="2147483674" r:id="rId18"/>
    <p:sldLayoutId id="2147483676" r:id="rId19"/>
    <p:sldLayoutId id="2147483683" r:id="rId20"/>
    <p:sldLayoutId id="2147483664" r:id="rId21"/>
    <p:sldLayoutId id="2147483686" r:id="rId22"/>
    <p:sldLayoutId id="2147483687" r:id="rId23"/>
    <p:sldLayoutId id="214748369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ZacharyPatten/dotnet-console-games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1.xml"/><Relationship Id="rId11" Type="http://schemas.openxmlformats.org/officeDocument/2006/relationships/slide" Target="slide48.xml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84FBC-6798-4052-B82B-5CB3799D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76573"/>
            <a:ext cx="10515600" cy="2295525"/>
          </a:xfrm>
        </p:spPr>
        <p:txBody>
          <a:bodyPr anchor="ctr"/>
          <a:lstStyle/>
          <a:p>
            <a:pPr algn="ctr"/>
            <a:r>
              <a:rPr lang="da-DK"/>
              <a:t>Delegate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D45E617-0E03-4991-A924-79FAD42A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50222"/>
            <a:ext cx="10515600" cy="62672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da-DK"/>
              <a:t>IDA </a:t>
            </a:r>
            <a:r>
              <a:rPr lang="da-DK" err="1"/>
              <a:t>Azure</a:t>
            </a:r>
            <a:r>
              <a:rPr lang="da-DK"/>
              <a:t> Event</a:t>
            </a:r>
          </a:p>
          <a:p>
            <a:pPr algn="ctr"/>
            <a:r>
              <a:rPr lang="da-DK"/>
              <a:t>Dag 1/3</a:t>
            </a:r>
          </a:p>
        </p:txBody>
      </p:sp>
      <p:pic>
        <p:nvPicPr>
          <p:cNvPr id="5" name="Billede 4" descr="Et billede, der indeholder tekst, transport, ballon, luftfartøj&#10;&#10;Automatisk genereret beskrivelse">
            <a:extLst>
              <a:ext uri="{FF2B5EF4-FFF2-40B4-BE49-F238E27FC236}">
                <a16:creationId xmlns:a16="http://schemas.microsoft.com/office/drawing/2014/main" id="{F0300BE8-243D-42B7-8442-70F6BA46B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05" y="781049"/>
            <a:ext cx="233199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A0A4-9D76-EADD-FF39-0EBC7ACE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22" y="561575"/>
            <a:ext cx="4525006" cy="5734850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</a:t>
            </a:r>
          </a:p>
          <a:p>
            <a:pPr>
              <a:buFontTx/>
              <a:buChar char="-"/>
            </a:pPr>
            <a:endParaRPr lang="da-DK" sz="2000" dirty="0"/>
          </a:p>
          <a:p>
            <a:pPr>
              <a:buFontTx/>
              <a:buChar char="-"/>
            </a:pP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73923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Community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 dirty="0"/>
              <a:t>- Søg efter "</a:t>
            </a:r>
            <a:r>
              <a:rPr lang="da-DK" sz="2000" dirty="0" err="1">
                <a:ea typeface="+mn-lt"/>
                <a:cs typeface="+mn-lt"/>
              </a:rPr>
              <a:t>visual</a:t>
            </a:r>
            <a:r>
              <a:rPr lang="da-DK" sz="2000" dirty="0">
                <a:ea typeface="+mn-lt"/>
                <a:cs typeface="+mn-lt"/>
              </a:rPr>
              <a:t> studio community download"</a:t>
            </a:r>
          </a:p>
          <a:p>
            <a:pPr marL="0" indent="0">
              <a:buNone/>
            </a:pPr>
            <a:r>
              <a:rPr lang="da-DK" sz="2000" dirty="0">
                <a:ea typeface="+mn-lt"/>
                <a:cs typeface="+mn-lt"/>
              </a:rPr>
              <a:t>- Vælg første link: </a:t>
            </a:r>
          </a:p>
          <a:p>
            <a:pPr marL="0" indent="0">
              <a:buNone/>
            </a:pPr>
            <a:endParaRPr lang="da-DK" sz="2000" dirty="0">
              <a:ea typeface="+mn-lt"/>
              <a:cs typeface="+mn-lt"/>
            </a:endParaRP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C35417-254E-7524-B97B-07FB7A51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16" y="2272341"/>
            <a:ext cx="4224067" cy="360727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7F18E71-3ACE-5E8E-A80D-24B92377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3073324"/>
            <a:ext cx="6368472" cy="1334805"/>
          </a:xfrm>
          <a:prstGeom prst="rect">
            <a:avLst/>
          </a:prstGeom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C610A798-82F2-59B5-496F-9132A5314327}"/>
              </a:ext>
            </a:extLst>
          </p:cNvPr>
          <p:cNvSpPr/>
          <p:nvPr/>
        </p:nvSpPr>
        <p:spPr>
          <a:xfrm rot="5400000">
            <a:off x="6190349" y="4275511"/>
            <a:ext cx="854363" cy="7273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A0A4-9D76-EADD-FF39-0EBC7ACE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22" y="561575"/>
            <a:ext cx="4525006" cy="5734850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 </a:t>
            </a:r>
          </a:p>
          <a:p>
            <a:pPr>
              <a:buFontTx/>
              <a:buChar char="-"/>
            </a:pPr>
            <a:r>
              <a:rPr lang="da-DK" sz="2000" dirty="0"/>
              <a:t>Git ----&gt; (</a:t>
            </a:r>
            <a:r>
              <a:rPr lang="da-DK" sz="2000" dirty="0" err="1"/>
              <a:t>git</a:t>
            </a:r>
            <a:r>
              <a:rPr lang="da-DK" sz="2000" dirty="0"/>
              <a:t> --version)</a:t>
            </a:r>
            <a:endParaRPr lang="da-DK" sz="2000" dirty="0">
              <a:cs typeface="Segoe UI"/>
            </a:endParaRPr>
          </a:p>
        </p:txBody>
      </p:sp>
      <p:pic>
        <p:nvPicPr>
          <p:cNvPr id="2" name="Graphic 4" descr="Checkmark with solid fill">
            <a:extLst>
              <a:ext uri="{FF2B5EF4-FFF2-40B4-BE49-F238E27FC236}">
                <a16:creationId xmlns:a16="http://schemas.microsoft.com/office/drawing/2014/main" id="{4A2737EC-704C-6C87-5B2F-825B6A676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9706" y="2224177"/>
            <a:ext cx="411193" cy="4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 </a:t>
            </a:r>
          </a:p>
          <a:p>
            <a:pPr>
              <a:buFontTx/>
              <a:buChar char="-"/>
            </a:pPr>
            <a:r>
              <a:rPr lang="da-DK" sz="2000" dirty="0"/>
              <a:t>Git ----&gt; (</a:t>
            </a:r>
            <a:r>
              <a:rPr lang="da-DK" sz="2000" dirty="0" err="1"/>
              <a:t>git</a:t>
            </a:r>
            <a:r>
              <a:rPr lang="da-DK" sz="2000" dirty="0"/>
              <a:t> --version)</a:t>
            </a:r>
            <a:endParaRPr lang="da-DK" sz="2000" dirty="0"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2000" dirty="0"/>
              <a:t>E-mail + navn til </a:t>
            </a:r>
            <a:r>
              <a:rPr lang="da-DK" sz="2000" dirty="0">
                <a:ea typeface="+mn-lt"/>
                <a:cs typeface="+mn-lt"/>
              </a:rPr>
              <a:t>delegateidaevent@gmail.com</a:t>
            </a:r>
            <a:endParaRPr lang="da-DK" sz="2000" dirty="0">
              <a:cs typeface="Segoe UI"/>
            </a:endParaRPr>
          </a:p>
        </p:txBody>
      </p:sp>
      <p:pic>
        <p:nvPicPr>
          <p:cNvPr id="2" name="Graphic 4" descr="Checkmark with solid fill">
            <a:extLst>
              <a:ext uri="{FF2B5EF4-FFF2-40B4-BE49-F238E27FC236}">
                <a16:creationId xmlns:a16="http://schemas.microsoft.com/office/drawing/2014/main" id="{4A2737EC-704C-6C87-5B2F-825B6A67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046" y="2224177"/>
            <a:ext cx="411193" cy="41119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32CB40F-5A5C-796F-4DAF-224F39B1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045" y="2626742"/>
            <a:ext cx="411193" cy="411193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1A85A1B-95E2-1FD9-D970-2D8BF9A3C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637" y="-94673"/>
            <a:ext cx="4250543" cy="70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6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A0A4-9D76-EADD-FF39-0EBC7ACE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22" y="561575"/>
            <a:ext cx="4525006" cy="5734850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 </a:t>
            </a:r>
          </a:p>
          <a:p>
            <a:pPr>
              <a:buFontTx/>
              <a:buChar char="-"/>
            </a:pPr>
            <a:r>
              <a:rPr lang="da-DK" sz="2000" dirty="0"/>
              <a:t>Git ----&gt; (</a:t>
            </a:r>
            <a:r>
              <a:rPr lang="da-DK" sz="2000" dirty="0" err="1"/>
              <a:t>git</a:t>
            </a:r>
            <a:r>
              <a:rPr lang="da-DK" sz="2000" dirty="0"/>
              <a:t> --version)</a:t>
            </a:r>
            <a:endParaRPr lang="da-DK" sz="2000" dirty="0">
              <a:cs typeface="Segoe UI"/>
            </a:endParaRPr>
          </a:p>
          <a:p>
            <a:pPr marL="0" indent="0">
              <a:buNone/>
            </a:pPr>
            <a:r>
              <a:rPr lang="da-DK" sz="2000" dirty="0">
                <a:ea typeface="+mn-lt"/>
                <a:cs typeface="+mn-lt"/>
              </a:rPr>
              <a:t>-  E-mail + navn til </a:t>
            </a:r>
            <a:r>
              <a:rPr lang="da-DK" sz="2000" dirty="0">
                <a:hlinkClick r:id="rId3"/>
              </a:rPr>
              <a:t>delegateidaevent@gmail.com</a:t>
            </a:r>
            <a:endParaRPr lang="da-DK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- GitHub konto</a:t>
            </a:r>
          </a:p>
          <a:p>
            <a:pPr marL="0" indent="0">
              <a:buNone/>
            </a:pPr>
            <a:endParaRPr lang="da-DK" sz="2000" dirty="0">
              <a:cs typeface="Segoe UI"/>
            </a:endParaRPr>
          </a:p>
        </p:txBody>
      </p:sp>
      <p:pic>
        <p:nvPicPr>
          <p:cNvPr id="2" name="Graphic 4" descr="Checkmark with solid fill">
            <a:extLst>
              <a:ext uri="{FF2B5EF4-FFF2-40B4-BE49-F238E27FC236}">
                <a16:creationId xmlns:a16="http://schemas.microsoft.com/office/drawing/2014/main" id="{4A2737EC-704C-6C87-5B2F-825B6A676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46" y="2224177"/>
            <a:ext cx="411193" cy="41119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32CB40F-5A5C-796F-4DAF-224F39B1A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45" y="2626742"/>
            <a:ext cx="411193" cy="41119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0F1C639-4171-96CB-7C17-8898188FB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44" y="3043684"/>
            <a:ext cx="411193" cy="4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opsætning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 dirty="0"/>
              <a:t>- Gå ind på Github.com</a:t>
            </a: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- Vælg "Sign up" øverst til højre</a:t>
            </a: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- udfyld felterne =====================&gt; </a:t>
            </a:r>
          </a:p>
          <a:p>
            <a:pPr marL="0" indent="0">
              <a:buNone/>
            </a:pPr>
            <a:r>
              <a:rPr lang="da-DK" sz="2000" i="1" dirty="0">
                <a:cs typeface="Segoe UI"/>
              </a:rPr>
              <a:t> (brug en valid e-mail adresse)</a:t>
            </a:r>
            <a:endParaRPr lang="da-DK" sz="2000" dirty="0">
              <a:cs typeface="Segoe UI"/>
            </a:endParaRP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- tid: 2-4 minutter</a:t>
            </a: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3A44D9-68A8-E8C4-A23E-6EE0AD84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9" y="153663"/>
            <a:ext cx="4363416" cy="65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A0A4-9D76-EADD-FF39-0EBC7ACE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22" y="561575"/>
            <a:ext cx="4525006" cy="5734850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 </a:t>
            </a:r>
          </a:p>
          <a:p>
            <a:pPr>
              <a:buFontTx/>
              <a:buChar char="-"/>
            </a:pPr>
            <a:r>
              <a:rPr lang="da-DK" sz="2000" dirty="0"/>
              <a:t>Git ----&gt; (</a:t>
            </a:r>
            <a:r>
              <a:rPr lang="da-DK" sz="2000" b="1" dirty="0" err="1"/>
              <a:t>git</a:t>
            </a:r>
            <a:r>
              <a:rPr lang="da-DK" sz="2000" b="1" dirty="0"/>
              <a:t> --version</a:t>
            </a:r>
            <a:r>
              <a:rPr lang="da-DK" sz="2000" dirty="0"/>
              <a:t>)</a:t>
            </a:r>
            <a:endParaRPr lang="da-DK" sz="2000" dirty="0">
              <a:cs typeface="Segoe UI"/>
            </a:endParaRPr>
          </a:p>
          <a:p>
            <a:pPr>
              <a:buFontTx/>
              <a:buChar char="-"/>
            </a:pPr>
            <a:r>
              <a:rPr lang="da-DK" sz="2000" dirty="0"/>
              <a:t>E-mail + navn til delegateidaevent@gmail.com</a:t>
            </a:r>
            <a:endParaRPr lang="da-DK" sz="2000" dirty="0">
              <a:cs typeface="Segoe UI"/>
            </a:endParaRPr>
          </a:p>
          <a:p>
            <a:pPr>
              <a:buNone/>
            </a:pPr>
            <a:r>
              <a:rPr lang="da-DK" sz="2000" dirty="0">
                <a:ea typeface="+mn-lt"/>
                <a:cs typeface="+mn-lt"/>
              </a:rPr>
              <a:t>- GitHub konto</a:t>
            </a:r>
          </a:p>
          <a:p>
            <a:pPr marL="0" indent="0">
              <a:buNone/>
            </a:pPr>
            <a:r>
              <a:rPr lang="da-DK" sz="2000" dirty="0"/>
              <a:t>- Kontaktoplysninger</a:t>
            </a:r>
            <a:endParaRPr lang="da-DK" sz="2000" dirty="0">
              <a:cs typeface="Segoe UI"/>
            </a:endParaRPr>
          </a:p>
        </p:txBody>
      </p:sp>
      <p:pic>
        <p:nvPicPr>
          <p:cNvPr id="2" name="Graphic 4" descr="Checkmark with solid fill">
            <a:extLst>
              <a:ext uri="{FF2B5EF4-FFF2-40B4-BE49-F238E27FC236}">
                <a16:creationId xmlns:a16="http://schemas.microsoft.com/office/drawing/2014/main" id="{4A2737EC-704C-6C87-5B2F-825B6A676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6" y="2224177"/>
            <a:ext cx="411193" cy="41119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32CB40F-5A5C-796F-4DAF-224F39B1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5" y="2626742"/>
            <a:ext cx="411193" cy="41119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0F1C639-4171-96CB-7C17-8898188F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4" y="3032139"/>
            <a:ext cx="411193" cy="41119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FF1C108-97C3-BCC4-9C99-5468CF50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679" y="3669751"/>
            <a:ext cx="411193" cy="4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Nu til teori og </a:t>
            </a:r>
            <a:br>
              <a:rPr lang="da-DK"/>
            </a:br>
            <a:r>
              <a:rPr lang="da-DK"/>
              <a:t>praksis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A0A4-9D76-EADD-FF39-0EBC7ACE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22" y="561575"/>
            <a:ext cx="4525006" cy="5734850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361B80A4-03BD-C826-283A-4BDAFDA578D7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91975" cy="433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Visual Studio Community </a:t>
            </a:r>
          </a:p>
          <a:p>
            <a:pPr>
              <a:buFontTx/>
              <a:buChar char="-"/>
            </a:pPr>
            <a:r>
              <a:rPr lang="da-DK" sz="2000" dirty="0"/>
              <a:t>Git ----&gt; (</a:t>
            </a:r>
            <a:r>
              <a:rPr lang="da-DK" sz="2000" b="1" dirty="0" err="1"/>
              <a:t>git</a:t>
            </a:r>
            <a:r>
              <a:rPr lang="da-DK" sz="2000" b="1" dirty="0"/>
              <a:t> --version</a:t>
            </a:r>
            <a:r>
              <a:rPr lang="da-DK" sz="2000" dirty="0"/>
              <a:t>)</a:t>
            </a:r>
            <a:endParaRPr lang="da-DK" sz="2000" dirty="0">
              <a:cs typeface="Segoe UI"/>
            </a:endParaRPr>
          </a:p>
          <a:p>
            <a:pPr>
              <a:buFontTx/>
              <a:buChar char="-"/>
            </a:pPr>
            <a:r>
              <a:rPr lang="da-DK" sz="2000" dirty="0"/>
              <a:t>E-mail + navn til delegateidaevent@gmail.com</a:t>
            </a:r>
            <a:endParaRPr lang="da-DK" sz="2000" dirty="0">
              <a:cs typeface="Segoe UI"/>
            </a:endParaRPr>
          </a:p>
          <a:p>
            <a:pPr>
              <a:buNone/>
            </a:pPr>
            <a:r>
              <a:rPr lang="da-DK" sz="2000" dirty="0">
                <a:ea typeface="+mn-lt"/>
                <a:cs typeface="+mn-lt"/>
              </a:rPr>
              <a:t>- GitHub konto</a:t>
            </a:r>
          </a:p>
          <a:p>
            <a:pPr marL="0" indent="0">
              <a:buNone/>
            </a:pPr>
            <a:r>
              <a:rPr lang="da-DK" sz="2000" dirty="0"/>
              <a:t>- Kontaktoplysninger</a:t>
            </a:r>
            <a:endParaRPr lang="da-DK" sz="2000" dirty="0">
              <a:cs typeface="Segoe UI"/>
            </a:endParaRPr>
          </a:p>
          <a:p>
            <a:pPr>
              <a:buFontTx/>
              <a:buChar char="-"/>
            </a:pPr>
            <a:endParaRPr lang="da-DK" sz="2000" dirty="0"/>
          </a:p>
          <a:p>
            <a:pPr>
              <a:buFontTx/>
              <a:buChar char="-"/>
            </a:pPr>
            <a:r>
              <a:rPr lang="da-DK" sz="2000" dirty="0" err="1"/>
              <a:t>Fill</a:t>
            </a:r>
            <a:r>
              <a:rPr lang="da-DK" sz="2000" dirty="0"/>
              <a:t> up </a:t>
            </a:r>
            <a:r>
              <a:rPr lang="da-DK" sz="2000" dirty="0" err="1"/>
              <a:t>coffee</a:t>
            </a:r>
            <a:r>
              <a:rPr lang="da-DK" sz="2000" dirty="0"/>
              <a:t> / soda / </a:t>
            </a:r>
            <a:r>
              <a:rPr lang="da-DK" sz="2000" dirty="0" err="1"/>
              <a:t>water</a:t>
            </a:r>
            <a:r>
              <a:rPr lang="da-DK" sz="2000" dirty="0"/>
              <a:t> / </a:t>
            </a:r>
            <a:r>
              <a:rPr lang="da-DK" sz="2000" dirty="0" err="1"/>
              <a:t>something</a:t>
            </a:r>
          </a:p>
        </p:txBody>
      </p:sp>
      <p:pic>
        <p:nvPicPr>
          <p:cNvPr id="2" name="Graphic 4" descr="Checkmark with solid fill">
            <a:extLst>
              <a:ext uri="{FF2B5EF4-FFF2-40B4-BE49-F238E27FC236}">
                <a16:creationId xmlns:a16="http://schemas.microsoft.com/office/drawing/2014/main" id="{4A2737EC-704C-6C87-5B2F-825B6A676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6" y="2224177"/>
            <a:ext cx="411193" cy="41119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32CB40F-5A5C-796F-4DAF-224F39B1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5" y="2626742"/>
            <a:ext cx="411193" cy="41119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0F1C639-4171-96CB-7C17-8898188F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44" y="3032139"/>
            <a:ext cx="411193" cy="41119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FF1C108-97C3-BCC4-9C99-5468CF50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679" y="3669751"/>
            <a:ext cx="411193" cy="411193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EA227EF-269D-B2E3-D63E-F83791DC6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770" y="4073841"/>
            <a:ext cx="411193" cy="4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8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C6EA9-7A6F-45DE-8B42-30B64374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41228"/>
            <a:ext cx="10515600" cy="2175543"/>
          </a:xfrm>
        </p:spPr>
        <p:txBody>
          <a:bodyPr anchor="ctr"/>
          <a:lstStyle/>
          <a:p>
            <a:r>
              <a:rPr lang="da-DK"/>
              <a:t>2. Hvad er slutmålet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4B9234A1-D2AD-4C60-8F9F-A4B8856AF50A}"/>
              </a:ext>
            </a:extLst>
          </p:cNvPr>
          <p:cNvCxnSpPr/>
          <p:nvPr/>
        </p:nvCxnSpPr>
        <p:spPr>
          <a:xfrm>
            <a:off x="933450" y="4029075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Slutmålet</a:t>
            </a:r>
            <a:r>
              <a:rPr lang="en-US"/>
              <a:t> for </a:t>
            </a:r>
            <a:r>
              <a:rPr lang="en-US" err="1"/>
              <a:t>dag</a:t>
            </a:r>
            <a:r>
              <a:rPr lang="en-US"/>
              <a:t> 1, rent </a:t>
            </a:r>
            <a:r>
              <a:rPr lang="en-US" err="1"/>
              <a:t>praktisk</a:t>
            </a:r>
            <a:endParaRPr lang="en-US" err="1">
              <a:ea typeface="Segoe UI Black"/>
            </a:endParaRP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/>
              <a:t>At vi har </a:t>
            </a:r>
          </a:p>
          <a:p>
            <a:pPr>
              <a:buFontTx/>
              <a:buChar char="-"/>
            </a:pPr>
            <a:r>
              <a:rPr lang="da-DK" sz="2000"/>
              <a:t>Dannet og </a:t>
            </a:r>
            <a:r>
              <a:rPr lang="da-DK" sz="2000" err="1"/>
              <a:t>c</a:t>
            </a:r>
            <a:r>
              <a:rPr lang="da-DK" sz="2000" i="1" err="1"/>
              <a:t>lonet</a:t>
            </a:r>
            <a:r>
              <a:rPr lang="da-DK" sz="2000"/>
              <a:t> et </a:t>
            </a:r>
            <a:r>
              <a:rPr lang="da-DK" sz="2000" err="1"/>
              <a:t>repo</a:t>
            </a:r>
            <a:r>
              <a:rPr lang="da-DK" sz="2000"/>
              <a:t> fra </a:t>
            </a:r>
            <a:r>
              <a:rPr lang="da-DK" sz="2000" err="1"/>
              <a:t>Github</a:t>
            </a:r>
            <a:endParaRPr lang="da-DK" sz="2000"/>
          </a:p>
          <a:p>
            <a:pPr>
              <a:buFontTx/>
              <a:buChar char="-"/>
            </a:pPr>
            <a:r>
              <a:rPr lang="da-DK" sz="2000"/>
              <a:t>Sat et CI/CD op ved brug af </a:t>
            </a:r>
            <a:r>
              <a:rPr lang="da-DK" sz="2000" err="1"/>
              <a:t>Github</a:t>
            </a:r>
            <a:r>
              <a:rPr lang="da-DK" sz="2000"/>
              <a:t> Actions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Forbundet det til en </a:t>
            </a:r>
            <a:r>
              <a:rPr lang="da-DK" sz="2000" err="1"/>
              <a:t>subscription</a:t>
            </a:r>
            <a:r>
              <a:rPr lang="da-DK" sz="2000"/>
              <a:t>/ressource </a:t>
            </a:r>
            <a:r>
              <a:rPr lang="da-DK" sz="2000" err="1"/>
              <a:t>group</a:t>
            </a:r>
            <a:r>
              <a:rPr lang="da-DK" sz="2000"/>
              <a:t> i </a:t>
            </a:r>
            <a:r>
              <a:rPr lang="da-DK" sz="2000" err="1"/>
              <a:t>Azure</a:t>
            </a:r>
            <a:r>
              <a:rPr lang="da-DK" sz="2000"/>
              <a:t> Portal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 err="1"/>
              <a:t>Deployed</a:t>
            </a:r>
            <a:r>
              <a:rPr lang="da-DK" sz="2000"/>
              <a:t> en </a:t>
            </a:r>
            <a:r>
              <a:rPr lang="da-DK" sz="2000" err="1"/>
              <a:t>Azure</a:t>
            </a:r>
            <a:r>
              <a:rPr lang="da-DK" sz="2000"/>
              <a:t> </a:t>
            </a:r>
            <a:r>
              <a:rPr lang="da-DK" sz="2000" err="1"/>
              <a:t>Function</a:t>
            </a:r>
            <a:endParaRPr lang="da-DK" sz="2000"/>
          </a:p>
          <a:p>
            <a:pPr>
              <a:buFontTx/>
              <a:buChar char="-"/>
            </a:pPr>
            <a:r>
              <a:rPr lang="da-DK" sz="2000"/>
              <a:t>Sendt en fil til vores </a:t>
            </a:r>
            <a:r>
              <a:rPr lang="da-DK" sz="2000" err="1"/>
              <a:t>Azure</a:t>
            </a:r>
            <a:r>
              <a:rPr lang="da-DK" sz="2000"/>
              <a:t> </a:t>
            </a:r>
            <a:r>
              <a:rPr lang="da-DK" sz="2000" err="1"/>
              <a:t>Function</a:t>
            </a:r>
            <a:r>
              <a:rPr lang="da-DK" sz="2000"/>
              <a:t> og ”</a:t>
            </a:r>
            <a:r>
              <a:rPr lang="da-DK" sz="2000" err="1"/>
              <a:t>see</a:t>
            </a:r>
            <a:r>
              <a:rPr lang="da-DK" sz="2000"/>
              <a:t> the </a:t>
            </a:r>
            <a:r>
              <a:rPr lang="da-DK" sz="2000" err="1"/>
              <a:t>magic</a:t>
            </a:r>
            <a:r>
              <a:rPr lang="da-DK" sz="2000"/>
              <a:t> </a:t>
            </a:r>
            <a:r>
              <a:rPr lang="da-DK" sz="2000" err="1"/>
              <a:t>happen</a:t>
            </a:r>
            <a:r>
              <a:rPr lang="da-DK" sz="2000"/>
              <a:t>”</a:t>
            </a:r>
            <a:endParaRPr lang="da-DK" sz="2000">
              <a:cs typeface="Segoe UI"/>
            </a:endParaRPr>
          </a:p>
          <a:p>
            <a:pPr marL="0" indent="0">
              <a:buNone/>
            </a:pPr>
            <a:endParaRPr lang="da-DK" sz="2000"/>
          </a:p>
          <a:p>
            <a:pPr marL="0" indent="0">
              <a:buNone/>
            </a:pPr>
            <a:r>
              <a:rPr lang="da-DK" sz="2000"/>
              <a:t>+ ”ekstra” hvis man er hurtig eller hvis tiden er dertil.</a:t>
            </a:r>
            <a:endParaRPr lang="da-DK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024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A183E-F346-4AEF-B919-6FFECD5E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Indhold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0E9F2A8-0543-4CDD-8CA2-4DDDEEAFE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480" y="1862356"/>
            <a:ext cx="3398920" cy="3242207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a-DK" sz="2400" dirty="0"/>
              <a:t>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a-DK" sz="2400" dirty="0" err="1"/>
              <a:t>Delegate</a:t>
            </a:r>
            <a:endParaRPr lang="da-DK" sz="2400" dirty="0" err="1">
              <a:cs typeface="Segoe U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a-DK" sz="2400" dirty="0"/>
              <a:t>Teori</a:t>
            </a:r>
            <a:endParaRPr lang="da-DK" sz="2400" dirty="0">
              <a:cs typeface="Segoe U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a-DK" sz="2400" dirty="0">
                <a:cs typeface="Segoe UI"/>
              </a:rPr>
              <a:t>Øvelser + Pizza</a:t>
            </a:r>
            <a:endParaRPr lang="da-DK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a-DK" sz="2400" dirty="0"/>
              <a:t>Afslutning</a:t>
            </a:r>
            <a:endParaRPr lang="da-DK" sz="2400" dirty="0">
              <a:cs typeface="Segoe 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7D1888-39B8-4AF2-8268-F6571FA8B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20" y="871161"/>
            <a:ext cx="7611430" cy="507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Fremgangsmåde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endParaRPr lang="da-DK" sz="2000"/>
          </a:p>
          <a:p>
            <a:pPr marL="0" indent="0">
              <a:buNone/>
            </a:pPr>
            <a:r>
              <a:rPr lang="da-DK" sz="2000"/>
              <a:t>                                             </a:t>
            </a:r>
            <a:endParaRPr lang="en-US"/>
          </a:p>
          <a:p>
            <a:pPr marL="0" indent="0">
              <a:buNone/>
            </a:pPr>
            <a:r>
              <a:rPr lang="da-DK"/>
              <a:t>                                       Teori -&gt; Demo -&gt; Praksis</a:t>
            </a:r>
            <a:endParaRPr lang="en-US">
              <a:cs typeface="Segoe UI"/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11225310-0AA1-7A57-F5E4-BBBDEF65990F}"/>
              </a:ext>
            </a:extLst>
          </p:cNvPr>
          <p:cNvSpPr/>
          <p:nvPr/>
        </p:nvSpPr>
        <p:spPr>
          <a:xfrm rot="5400000">
            <a:off x="6331589" y="3108211"/>
            <a:ext cx="950888" cy="209438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7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6728C6-3468-44CE-B126-6AA46E5D1083}"/>
              </a:ext>
            </a:extLst>
          </p:cNvPr>
          <p:cNvSpPr txBox="1">
            <a:spLocks/>
          </p:cNvSpPr>
          <p:nvPr/>
        </p:nvSpPr>
        <p:spPr>
          <a:xfrm>
            <a:off x="831850" y="2368843"/>
            <a:ext cx="10515600" cy="2120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3. Teori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F623994F-1086-49DC-A583-A96CE2FC3DAE}"/>
              </a:ext>
            </a:extLst>
          </p:cNvPr>
          <p:cNvCxnSpPr/>
          <p:nvPr/>
        </p:nvCxnSpPr>
        <p:spPr>
          <a:xfrm>
            <a:off x="933450" y="4029075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5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Teori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/>
              <a:t>Hvad er Git, </a:t>
            </a:r>
            <a:r>
              <a:rPr lang="da-DK" sz="2000" err="1"/>
              <a:t>Github</a:t>
            </a:r>
            <a:r>
              <a:rPr lang="da-DK" sz="2000"/>
              <a:t> og </a:t>
            </a:r>
            <a:r>
              <a:rPr lang="da-DK" sz="2000" err="1"/>
              <a:t>Github</a:t>
            </a:r>
            <a:r>
              <a:rPr lang="da-DK" sz="2000"/>
              <a:t> Actions?</a:t>
            </a:r>
          </a:p>
          <a:p>
            <a:pPr>
              <a:buFontTx/>
              <a:buChar char="-"/>
            </a:pPr>
            <a:r>
              <a:rPr lang="da-DK" sz="2000">
                <a:cs typeface="Segoe UI"/>
              </a:rPr>
              <a:t>CI/CD</a:t>
            </a:r>
            <a:endParaRPr lang="da-DK" sz="2000"/>
          </a:p>
          <a:p>
            <a:pPr>
              <a:buFontTx/>
              <a:buChar char="-"/>
            </a:pPr>
            <a:r>
              <a:rPr lang="da-DK" sz="2000"/>
              <a:t>Hvad er </a:t>
            </a:r>
            <a:r>
              <a:rPr lang="da-DK" sz="2000" err="1"/>
              <a:t>Azure</a:t>
            </a:r>
            <a:r>
              <a:rPr lang="da-DK" sz="2000"/>
              <a:t> Portal?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Ressourcegrupper og ressourcer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App Service Plan, </a:t>
            </a:r>
            <a:r>
              <a:rPr lang="da-DK" sz="2000" err="1"/>
              <a:t>Azure</a:t>
            </a:r>
            <a:r>
              <a:rPr lang="da-DK" sz="2000"/>
              <a:t> </a:t>
            </a:r>
            <a:r>
              <a:rPr lang="da-DK" sz="2000" err="1"/>
              <a:t>Function</a:t>
            </a:r>
            <a:r>
              <a:rPr lang="da-DK" sz="2000"/>
              <a:t>, Storage</a:t>
            </a:r>
            <a:endParaRPr lang="da-DK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6852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 dirty="0"/>
              <a:t>Git</a:t>
            </a:r>
            <a:r>
              <a:rPr lang="da-DK" sz="2000" dirty="0"/>
              <a:t>: Version Control System / Versionsstyringssystem</a:t>
            </a:r>
            <a:endParaRPr lang="en-US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Håndtere din kode-historik</a:t>
            </a: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Typiske kommandoer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 </a:t>
            </a:r>
            <a:r>
              <a:rPr lang="da-DK" sz="1200" i="1" dirty="0" err="1">
                <a:cs typeface="Segoe UI"/>
              </a:rPr>
              <a:t>clone</a:t>
            </a:r>
            <a:r>
              <a:rPr lang="da-DK" sz="1200" i="1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 </a:t>
            </a:r>
            <a:r>
              <a:rPr lang="da-DK" sz="1200" i="1" dirty="0" err="1">
                <a:cs typeface="Segoe UI"/>
              </a:rPr>
              <a:t>pull</a:t>
            </a:r>
            <a:r>
              <a:rPr lang="da-DK" sz="1200" i="1" dirty="0">
                <a:cs typeface="Segoe UI"/>
              </a:rPr>
              <a:t>'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 </a:t>
            </a:r>
            <a:r>
              <a:rPr lang="da-DK" sz="1200" i="1" dirty="0" err="1">
                <a:cs typeface="Segoe UI"/>
              </a:rPr>
              <a:t>merge</a:t>
            </a:r>
            <a:r>
              <a:rPr lang="da-DK" sz="1200" i="1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endParaRPr lang="da-DK" sz="120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/>
              <a:t>'</a:t>
            </a:r>
            <a:r>
              <a:rPr lang="da-DK" sz="1200" dirty="0" err="1"/>
              <a:t>git</a:t>
            </a:r>
            <a:r>
              <a:rPr lang="da-DK" sz="1200" dirty="0"/>
              <a:t> </a:t>
            </a:r>
            <a:r>
              <a:rPr lang="da-DK" sz="1200" dirty="0" err="1"/>
              <a:t>add</a:t>
            </a:r>
            <a:r>
              <a:rPr lang="da-DK" sz="1200" dirty="0"/>
              <a:t> .'</a:t>
            </a:r>
            <a:endParaRPr lang="da-DK" sz="12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'</a:t>
            </a:r>
            <a:r>
              <a:rPr lang="da-DK" sz="1200" dirty="0" err="1">
                <a:cs typeface="Segoe UI"/>
              </a:rPr>
              <a:t>git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commit</a:t>
            </a:r>
            <a:r>
              <a:rPr lang="da-DK" sz="1200" dirty="0">
                <a:cs typeface="Segoe UI"/>
              </a:rPr>
              <a:t> -m "</a:t>
            </a:r>
            <a:r>
              <a:rPr lang="da-DK" sz="1200" dirty="0" err="1">
                <a:cs typeface="Segoe UI"/>
              </a:rPr>
              <a:t>added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Function</a:t>
            </a:r>
            <a:r>
              <a:rPr lang="da-DK" sz="1200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'</a:t>
            </a:r>
            <a:r>
              <a:rPr lang="da-DK" sz="1200" dirty="0" err="1">
                <a:cs typeface="Segoe UI"/>
              </a:rPr>
              <a:t>git</a:t>
            </a:r>
            <a:r>
              <a:rPr lang="da-DK" sz="1200" dirty="0">
                <a:cs typeface="Segoe UI"/>
              </a:rPr>
              <a:t> push'</a:t>
            </a:r>
            <a:endParaRPr lang="da-DK" sz="1200" dirty="0"/>
          </a:p>
        </p:txBody>
      </p:sp>
      <p:pic>
        <p:nvPicPr>
          <p:cNvPr id="2" name="Picture 2" descr="Logo, icon&#10;&#10;Description automatically generated">
            <a:extLst>
              <a:ext uri="{FF2B5EF4-FFF2-40B4-BE49-F238E27FC236}">
                <a16:creationId xmlns:a16="http://schemas.microsoft.com/office/drawing/2014/main" id="{F9B38273-C07D-3CF6-0DDD-C6580E0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820" y="2071926"/>
            <a:ext cx="2743200" cy="1144429"/>
          </a:xfrm>
          <a:prstGeom prst="rect">
            <a:avLst/>
          </a:prstGeom>
        </p:spPr>
      </p:pic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5ABFD83-A9A9-640B-610A-114E643C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77" y="3949227"/>
            <a:ext cx="3977425" cy="1943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7C99A-848A-3581-CCB6-81F78DD2F9FE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</a:rPr>
              <a:t>https://www.zup.com.br/blog/git-workflow</a:t>
            </a:r>
            <a:endParaRPr lang="en-US" sz="1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044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F7C99A-848A-3581-CCB6-81F78DD2F9FE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</a:rPr>
              <a:t>https://www.zup.com.br/blog/git-workflow</a:t>
            </a:r>
            <a:endParaRPr lang="en-US" sz="1000">
              <a:cs typeface="Segoe UI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9AD20C6B-5D68-B1CF-FE03-C736C2D7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55" y="68348"/>
            <a:ext cx="4648199" cy="67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A69A3-91A8-7284-F180-509F6DD43FFE}"/>
              </a:ext>
            </a:extLst>
          </p:cNvPr>
          <p:cNvSpPr txBox="1"/>
          <p:nvPr/>
        </p:nvSpPr>
        <p:spPr>
          <a:xfrm rot="600000">
            <a:off x="4877987" y="4103922"/>
            <a:ext cx="2584173" cy="707886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US" sz="400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/>
              <a:t>Git</a:t>
            </a:r>
            <a:r>
              <a:rPr lang="da-DK" sz="2000"/>
              <a:t>: Version Control System</a:t>
            </a:r>
          </a:p>
          <a:p>
            <a:pPr>
              <a:buFont typeface="Arial"/>
              <a:buChar char="•"/>
            </a:pPr>
            <a:r>
              <a:rPr lang="da-DK" sz="2000" b="1" err="1"/>
              <a:t>Github</a:t>
            </a:r>
            <a:r>
              <a:rPr lang="da-DK" sz="2000"/>
              <a:t>: </a:t>
            </a:r>
            <a:r>
              <a:rPr lang="da-DK" sz="2000">
                <a:ea typeface="+mn-lt"/>
                <a:cs typeface="+mn-lt"/>
              </a:rPr>
              <a:t>Cloud baseret,</a:t>
            </a:r>
            <a:r>
              <a:rPr lang="da-DK" sz="2000"/>
              <a:t> Repository Hosting System, bruger Git</a:t>
            </a:r>
            <a:endParaRPr lang="da-DK" sz="2000">
              <a:cs typeface="Segoe UI"/>
            </a:endParaRPr>
          </a:p>
          <a:p>
            <a:pPr lvl="1">
              <a:buFont typeface="Arial"/>
              <a:buChar char="•"/>
            </a:pPr>
            <a:r>
              <a:rPr lang="da-DK" sz="1600" i="1">
                <a:cs typeface="Segoe UI"/>
              </a:rPr>
              <a:t>Har I ikke en </a:t>
            </a:r>
            <a:r>
              <a:rPr lang="da-DK" sz="1600" i="1" err="1">
                <a:cs typeface="Segoe UI"/>
              </a:rPr>
              <a:t>Github</a:t>
            </a:r>
            <a:r>
              <a:rPr lang="da-DK" sz="1600" i="1">
                <a:cs typeface="Segoe UI"/>
              </a:rPr>
              <a:t>-konto, så bør I få en (det har I efter i dag)</a:t>
            </a:r>
          </a:p>
          <a:p>
            <a:pPr lvl="1">
              <a:buFont typeface="Arial"/>
              <a:buChar char="•"/>
            </a:pPr>
            <a:r>
              <a:rPr lang="da-DK" sz="1600" i="1">
                <a:cs typeface="Segoe UI"/>
              </a:rPr>
              <a:t>Købt af Microsoft i 2018</a:t>
            </a:r>
            <a:endParaRPr lang="da-DK" sz="1600" i="1"/>
          </a:p>
          <a:p>
            <a:pPr>
              <a:buFontTx/>
              <a:buChar char="-"/>
            </a:pPr>
            <a:r>
              <a:rPr lang="da-DK" sz="2000" b="1" err="1"/>
              <a:t>Github</a:t>
            </a:r>
            <a:r>
              <a:rPr lang="da-DK" sz="2000" b="1"/>
              <a:t> Actions</a:t>
            </a:r>
            <a:endParaRPr lang="da-DK" sz="2000">
              <a:cs typeface="Segoe UI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61E2B7-1B9B-6BCF-3C80-3735AFCF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" y="-4369"/>
            <a:ext cx="8885380" cy="6243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CA9B1D-FCAF-9079-1D13-131C6F124916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Segoe UI"/>
              </a:rPr>
              <a:t>Kilde (</a:t>
            </a:r>
            <a:r>
              <a:rPr lang="en-US" sz="1000" dirty="0" err="1">
                <a:cs typeface="Segoe UI"/>
              </a:rPr>
              <a:t>billede</a:t>
            </a:r>
            <a:r>
              <a:rPr lang="en-US" sz="1000" dirty="0">
                <a:cs typeface="Segoe UI"/>
              </a:rPr>
              <a:t>): </a:t>
            </a:r>
            <a:r>
              <a:rPr lang="en-US" sz="1000" dirty="0">
                <a:ea typeface="+mn-lt"/>
                <a:cs typeface="+mn-lt"/>
              </a:rPr>
              <a:t>https://www.atlassian.com/git/tutorials/atlassian-git-cheatsheet</a:t>
            </a:r>
            <a:endParaRPr lang="en-US" sz="1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07925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 dirty="0"/>
              <a:t>Git</a:t>
            </a:r>
            <a:r>
              <a:rPr lang="da-DK" sz="2000" dirty="0"/>
              <a:t>: Version Control System / Versionsstyringssystem</a:t>
            </a:r>
            <a:endParaRPr lang="en-US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Håndtere din kode-historik</a:t>
            </a: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Typiske kommandoer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 </a:t>
            </a:r>
            <a:r>
              <a:rPr lang="da-DK" sz="1200" i="1" dirty="0" err="1">
                <a:cs typeface="Segoe UI"/>
              </a:rPr>
              <a:t>clone</a:t>
            </a:r>
            <a:r>
              <a:rPr lang="da-DK" sz="1200" i="1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 </a:t>
            </a:r>
            <a:r>
              <a:rPr lang="da-DK" sz="1200" i="1" dirty="0" err="1">
                <a:cs typeface="Segoe UI"/>
              </a:rPr>
              <a:t>pull</a:t>
            </a:r>
            <a:r>
              <a:rPr lang="da-DK" sz="1200" i="1" dirty="0">
                <a:cs typeface="Segoe UI"/>
              </a:rPr>
              <a:t>'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i="1" dirty="0">
                <a:cs typeface="Segoe UI"/>
              </a:rPr>
              <a:t>'</a:t>
            </a:r>
            <a:r>
              <a:rPr lang="da-DK" sz="1200" i="1" dirty="0" err="1">
                <a:cs typeface="Segoe UI"/>
              </a:rPr>
              <a:t>git</a:t>
            </a:r>
            <a:r>
              <a:rPr lang="da-DK" sz="1200" i="1" dirty="0">
                <a:cs typeface="Segoe UI"/>
              </a:rPr>
              <a:t> </a:t>
            </a:r>
            <a:r>
              <a:rPr lang="da-DK" sz="1200" i="1" dirty="0" err="1">
                <a:cs typeface="Segoe UI"/>
              </a:rPr>
              <a:t>merge</a:t>
            </a:r>
            <a:r>
              <a:rPr lang="da-DK" sz="1200" i="1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endParaRPr lang="da-DK" sz="120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/>
              <a:t>'</a:t>
            </a:r>
            <a:r>
              <a:rPr lang="da-DK" sz="1200" dirty="0" err="1"/>
              <a:t>git</a:t>
            </a:r>
            <a:r>
              <a:rPr lang="da-DK" sz="1200" dirty="0"/>
              <a:t> </a:t>
            </a:r>
            <a:r>
              <a:rPr lang="da-DK" sz="1200" dirty="0" err="1"/>
              <a:t>add</a:t>
            </a:r>
            <a:r>
              <a:rPr lang="da-DK" sz="1200" dirty="0"/>
              <a:t> .'</a:t>
            </a:r>
            <a:endParaRPr lang="da-DK" sz="12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'</a:t>
            </a:r>
            <a:r>
              <a:rPr lang="da-DK" sz="1200" dirty="0" err="1">
                <a:cs typeface="Segoe UI"/>
              </a:rPr>
              <a:t>git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commit</a:t>
            </a:r>
            <a:r>
              <a:rPr lang="da-DK" sz="1200" dirty="0">
                <a:cs typeface="Segoe UI"/>
              </a:rPr>
              <a:t> -m "</a:t>
            </a:r>
            <a:r>
              <a:rPr lang="da-DK" sz="1200" dirty="0" err="1">
                <a:cs typeface="Segoe UI"/>
              </a:rPr>
              <a:t>added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Function</a:t>
            </a:r>
            <a:r>
              <a:rPr lang="da-DK" sz="1200" dirty="0">
                <a:cs typeface="Segoe UI"/>
              </a:rPr>
              <a:t>'</a:t>
            </a: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'</a:t>
            </a:r>
            <a:r>
              <a:rPr lang="da-DK" sz="1200" dirty="0" err="1">
                <a:cs typeface="Segoe UI"/>
              </a:rPr>
              <a:t>git</a:t>
            </a:r>
            <a:r>
              <a:rPr lang="da-DK" sz="1200" dirty="0">
                <a:cs typeface="Segoe UI"/>
              </a:rPr>
              <a:t> push'</a:t>
            </a:r>
            <a:endParaRPr lang="da-DK" sz="1200" dirty="0"/>
          </a:p>
        </p:txBody>
      </p:sp>
      <p:pic>
        <p:nvPicPr>
          <p:cNvPr id="2" name="Picture 2" descr="Logo, icon&#10;&#10;Description automatically generated">
            <a:extLst>
              <a:ext uri="{FF2B5EF4-FFF2-40B4-BE49-F238E27FC236}">
                <a16:creationId xmlns:a16="http://schemas.microsoft.com/office/drawing/2014/main" id="{F9B38273-C07D-3CF6-0DDD-C6580E0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820" y="2071926"/>
            <a:ext cx="2743200" cy="1144429"/>
          </a:xfrm>
          <a:prstGeom prst="rect">
            <a:avLst/>
          </a:prstGeom>
        </p:spPr>
      </p:pic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5ABFD83-A9A9-640B-610A-114E643C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77" y="3949227"/>
            <a:ext cx="3977425" cy="1943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7C99A-848A-3581-CCB6-81F78DD2F9FE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</a:rPr>
              <a:t>https://www.zup.com.br/blog/git-workflow</a:t>
            </a:r>
            <a:endParaRPr lang="en-US" sz="1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0012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 dirty="0"/>
              <a:t>Git</a:t>
            </a:r>
            <a:r>
              <a:rPr lang="da-DK" sz="2000" dirty="0"/>
              <a:t>: Version Control System</a:t>
            </a:r>
          </a:p>
          <a:p>
            <a:pPr>
              <a:buFont typeface="Arial"/>
              <a:buChar char="•"/>
            </a:pPr>
            <a:r>
              <a:rPr lang="da-DK" sz="2000" b="1" dirty="0" err="1"/>
              <a:t>Github</a:t>
            </a:r>
            <a:r>
              <a:rPr lang="da-DK" sz="2000" dirty="0"/>
              <a:t>: </a:t>
            </a:r>
            <a:r>
              <a:rPr lang="da-DK" sz="2000" dirty="0">
                <a:ea typeface="+mn-lt"/>
                <a:cs typeface="+mn-lt"/>
              </a:rPr>
              <a:t>Cloud baseret,</a:t>
            </a:r>
            <a:r>
              <a:rPr lang="da-DK" sz="2000" dirty="0"/>
              <a:t> Repository Hosting System, bruger Git</a:t>
            </a:r>
            <a:endParaRPr lang="da-DK" sz="2000">
              <a:cs typeface="Segoe UI"/>
            </a:endParaRPr>
          </a:p>
          <a:p>
            <a:pPr lvl="1">
              <a:buFont typeface="Arial"/>
              <a:buChar char="•"/>
            </a:pPr>
            <a:r>
              <a:rPr lang="da-DK" sz="1600" i="1" dirty="0">
                <a:cs typeface="Segoe UI"/>
              </a:rPr>
              <a:t>Har I ikke en </a:t>
            </a:r>
            <a:r>
              <a:rPr lang="da-DK" sz="1600" i="1" dirty="0" err="1">
                <a:cs typeface="Segoe UI"/>
              </a:rPr>
              <a:t>Github</a:t>
            </a:r>
            <a:r>
              <a:rPr lang="da-DK" sz="1600" i="1" dirty="0">
                <a:cs typeface="Segoe UI"/>
              </a:rPr>
              <a:t>-konto, så bør I få en (det har I jo efter i dag)</a:t>
            </a:r>
          </a:p>
          <a:p>
            <a:pPr lvl="1">
              <a:buFont typeface="Arial"/>
              <a:buChar char="•"/>
            </a:pPr>
            <a:r>
              <a:rPr lang="da-DK" sz="1600" i="1" dirty="0">
                <a:cs typeface="Segoe UI"/>
              </a:rPr>
              <a:t>Købt af Microsoft i 2018</a:t>
            </a:r>
            <a:endParaRPr lang="da-DK" sz="1600" i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0B70E-F370-C5B9-E25E-6B8E1674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0" y="196532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57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A69A3-91A8-7284-F180-509F6DD43FFE}"/>
              </a:ext>
            </a:extLst>
          </p:cNvPr>
          <p:cNvSpPr txBox="1"/>
          <p:nvPr/>
        </p:nvSpPr>
        <p:spPr>
          <a:xfrm rot="600000">
            <a:off x="4877987" y="4103922"/>
            <a:ext cx="2584173" cy="707886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US" sz="400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 dirty="0"/>
              <a:t>Git</a:t>
            </a:r>
            <a:r>
              <a:rPr lang="da-DK" sz="2000" dirty="0"/>
              <a:t>: Version Control System</a:t>
            </a:r>
          </a:p>
          <a:p>
            <a:pPr>
              <a:buFont typeface="Arial"/>
              <a:buChar char="•"/>
            </a:pPr>
            <a:r>
              <a:rPr lang="da-DK" sz="2000" b="1" dirty="0" err="1"/>
              <a:t>Github</a:t>
            </a:r>
            <a:r>
              <a:rPr lang="da-DK" sz="2000" dirty="0"/>
              <a:t>: </a:t>
            </a:r>
            <a:r>
              <a:rPr lang="da-DK" sz="2000" dirty="0">
                <a:ea typeface="+mn-lt"/>
                <a:cs typeface="+mn-lt"/>
              </a:rPr>
              <a:t>Cloud baseret,</a:t>
            </a:r>
            <a:r>
              <a:rPr lang="da-DK" sz="2000" dirty="0"/>
              <a:t> Repository Hosting System, bruger Git</a:t>
            </a:r>
            <a:endParaRPr lang="da-DK" sz="2000" dirty="0">
              <a:cs typeface="Segoe UI"/>
            </a:endParaRPr>
          </a:p>
          <a:p>
            <a:pPr lvl="1">
              <a:buFont typeface="Arial"/>
              <a:buChar char="•"/>
            </a:pPr>
            <a:r>
              <a:rPr lang="da-DK" sz="1600" i="1" dirty="0">
                <a:cs typeface="Segoe UI"/>
              </a:rPr>
              <a:t>Har I ikke en </a:t>
            </a:r>
            <a:r>
              <a:rPr lang="da-DK" sz="1600" i="1" dirty="0" err="1">
                <a:cs typeface="Segoe UI"/>
              </a:rPr>
              <a:t>Github</a:t>
            </a:r>
            <a:r>
              <a:rPr lang="da-DK" sz="1600" i="1" dirty="0">
                <a:cs typeface="Segoe UI"/>
              </a:rPr>
              <a:t>-konto, så bør I få en (det har I efter i dag)</a:t>
            </a:r>
          </a:p>
          <a:p>
            <a:pPr lvl="1">
              <a:buFont typeface="Arial"/>
              <a:buChar char="•"/>
            </a:pPr>
            <a:r>
              <a:rPr lang="da-DK" sz="1600" i="1" dirty="0">
                <a:cs typeface="Segoe UI"/>
              </a:rPr>
              <a:t>Købt af Microsoft i 2018</a:t>
            </a:r>
            <a:endParaRPr lang="da-DK" sz="2000" dirty="0">
              <a:cs typeface="Segoe U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0B70E-F370-C5B9-E25E-6B8E1674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196532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4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Git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Version Control System</a:t>
            </a:r>
            <a:endParaRPr lang="da-DK" sz="2000" dirty="0">
              <a:solidFill>
                <a:schemeClr val="tx1">
                  <a:lumMod val="40000"/>
                  <a:lumOff val="60000"/>
                </a:schemeClr>
              </a:solidFill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2000" b="1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Github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Cloud baseret,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Repository Hosting System, bruger Git</a:t>
            </a:r>
          </a:p>
          <a:p>
            <a:r>
              <a:rPr lang="da-DK" sz="2000" b="1" dirty="0" err="1"/>
              <a:t>Github</a:t>
            </a:r>
            <a:r>
              <a:rPr lang="da-DK" sz="2000" b="1" dirty="0"/>
              <a:t> Actions</a:t>
            </a:r>
            <a:r>
              <a:rPr lang="da-DK" sz="2000" dirty="0"/>
              <a:t>:</a:t>
            </a:r>
            <a:endParaRPr lang="da-DK" sz="2000" dirty="0">
              <a:cs typeface="Segoe UI"/>
            </a:endParaRPr>
          </a:p>
          <a:p>
            <a:pPr lvl="1">
              <a:buFont typeface="Arial"/>
              <a:buChar char="•"/>
            </a:pPr>
            <a:r>
              <a:rPr lang="da-DK" sz="1600" u="sng" dirty="0"/>
              <a:t>Hvad?</a:t>
            </a:r>
            <a:r>
              <a:rPr lang="da-DK" sz="1600" dirty="0"/>
              <a:t> </a:t>
            </a:r>
            <a:r>
              <a:rPr lang="da-DK" sz="1600" i="1" dirty="0"/>
              <a:t>"</a:t>
            </a:r>
            <a:r>
              <a:rPr lang="da-DK" sz="1600" i="1" dirty="0">
                <a:ea typeface="+mn-lt"/>
                <a:cs typeface="+mn-lt"/>
              </a:rPr>
              <a:t>GitHub Actions </a:t>
            </a:r>
            <a:r>
              <a:rPr lang="da-DK" sz="1600" i="1" dirty="0" err="1">
                <a:ea typeface="+mn-lt"/>
                <a:cs typeface="+mn-lt"/>
              </a:rPr>
              <a:t>are</a:t>
            </a:r>
            <a:r>
              <a:rPr lang="da-DK" sz="1600" i="1" dirty="0">
                <a:ea typeface="+mn-lt"/>
                <a:cs typeface="+mn-lt"/>
              </a:rPr>
              <a:t> the </a:t>
            </a:r>
            <a:r>
              <a:rPr lang="da-DK" sz="1600" i="1" dirty="0" err="1">
                <a:ea typeface="+mn-lt"/>
                <a:cs typeface="+mn-lt"/>
              </a:rPr>
              <a:t>primary</a:t>
            </a:r>
            <a:r>
              <a:rPr lang="da-DK" sz="1600" i="1" dirty="0">
                <a:ea typeface="+mn-lt"/>
                <a:cs typeface="+mn-lt"/>
              </a:rPr>
              <a:t> </a:t>
            </a:r>
            <a:r>
              <a:rPr lang="da-DK" sz="1600" i="1" dirty="0" err="1">
                <a:ea typeface="+mn-lt"/>
                <a:cs typeface="+mn-lt"/>
              </a:rPr>
              <a:t>mechanism</a:t>
            </a:r>
            <a:r>
              <a:rPr lang="da-DK" sz="1600" i="1" dirty="0">
                <a:ea typeface="+mn-lt"/>
                <a:cs typeface="+mn-lt"/>
              </a:rPr>
              <a:t> for automation </a:t>
            </a:r>
            <a:r>
              <a:rPr lang="da-DK" sz="1600" i="1" dirty="0" err="1">
                <a:ea typeface="+mn-lt"/>
                <a:cs typeface="+mn-lt"/>
              </a:rPr>
              <a:t>within</a:t>
            </a:r>
            <a:r>
              <a:rPr lang="da-DK" sz="1600" i="1" dirty="0">
                <a:ea typeface="+mn-lt"/>
                <a:cs typeface="+mn-lt"/>
              </a:rPr>
              <a:t> GitHub"</a:t>
            </a:r>
            <a:endParaRPr lang="da-DK" sz="1600" i="1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u="sng" dirty="0"/>
              <a:t>Hvorfor</a:t>
            </a:r>
            <a:r>
              <a:rPr lang="da-DK" sz="1600" dirty="0"/>
              <a:t> ikke </a:t>
            </a:r>
            <a:r>
              <a:rPr lang="da-DK" sz="1600" dirty="0" err="1"/>
              <a:t>Azure</a:t>
            </a:r>
            <a:r>
              <a:rPr lang="da-DK" sz="1600" dirty="0"/>
              <a:t> </a:t>
            </a:r>
            <a:r>
              <a:rPr lang="da-DK" sz="1600" dirty="0" err="1"/>
              <a:t>DevOps</a:t>
            </a:r>
            <a:r>
              <a:rPr lang="da-DK" sz="1600" dirty="0"/>
              <a:t> (</a:t>
            </a:r>
            <a:r>
              <a:rPr lang="da-DK" sz="1600" dirty="0" err="1"/>
              <a:t>Azure</a:t>
            </a:r>
            <a:r>
              <a:rPr lang="da-DK" sz="1600" dirty="0"/>
              <a:t> Pipelines)?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 err="1"/>
              <a:t>Ref</a:t>
            </a:r>
            <a:r>
              <a:rPr lang="da-DK" sz="1200" dirty="0"/>
              <a:t>: https://docs.microsoft.com/en-us/azure/developer/github/github-actions</a:t>
            </a:r>
            <a:endParaRPr lang="da-DK" sz="12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u="sng" dirty="0"/>
              <a:t>Kan det noget?</a:t>
            </a:r>
            <a:endParaRPr lang="da-DK" sz="1600" u="sng" dirty="0">
              <a:cs typeface="Segoe UI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DD5D856-40E8-103E-88BB-84F86673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095500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4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A6728C6-3468-44CE-B126-6AA46E5D1083}"/>
              </a:ext>
            </a:extLst>
          </p:cNvPr>
          <p:cNvSpPr txBox="1">
            <a:spLocks/>
          </p:cNvSpPr>
          <p:nvPr/>
        </p:nvSpPr>
        <p:spPr>
          <a:xfrm>
            <a:off x="831850" y="2368843"/>
            <a:ext cx="10515600" cy="2120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1. Introduktion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F623994F-1086-49DC-A583-A96CE2FC3DAE}"/>
              </a:ext>
            </a:extLst>
          </p:cNvPr>
          <p:cNvCxnSpPr/>
          <p:nvPr/>
        </p:nvCxnSpPr>
        <p:spPr>
          <a:xfrm>
            <a:off x="933450" y="4029075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Git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Version Control System</a:t>
            </a:r>
            <a:endParaRPr lang="da-DK" sz="2000" dirty="0">
              <a:solidFill>
                <a:schemeClr val="tx1">
                  <a:lumMod val="40000"/>
                  <a:lumOff val="60000"/>
                </a:schemeClr>
              </a:solidFill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2000" b="1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Github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Cloud baseret,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Repository Hosting System, bruger Git</a:t>
            </a:r>
          </a:p>
          <a:p>
            <a:r>
              <a:rPr lang="da-DK" sz="2000" b="1" dirty="0" err="1"/>
              <a:t>Github</a:t>
            </a:r>
            <a:r>
              <a:rPr lang="da-DK" sz="2000" b="1" dirty="0"/>
              <a:t> Actions</a:t>
            </a:r>
            <a:r>
              <a:rPr lang="da-DK" sz="2000" dirty="0"/>
              <a:t>:</a:t>
            </a:r>
            <a:endParaRPr lang="da-DK" sz="20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u="sng" dirty="0"/>
              <a:t>Kan det noget?</a:t>
            </a:r>
            <a:endParaRPr lang="da-DK" sz="1600" u="sng" dirty="0">
              <a:cs typeface="Segoe UI"/>
            </a:endParaRPr>
          </a:p>
          <a:p>
            <a:pPr lvl="1">
              <a:buFontTx/>
              <a:buChar char="-"/>
            </a:pPr>
            <a:endParaRPr lang="da-DK" sz="1600" u="sng"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1600" dirty="0">
                <a:ea typeface="+mn-lt"/>
                <a:cs typeface="+mn-lt"/>
              </a:rPr>
              <a:t>Benyttes ofte til CI/CD (</a:t>
            </a:r>
            <a:r>
              <a:rPr lang="da-DK" sz="1600" i="1" dirty="0">
                <a:ea typeface="+mn-lt"/>
                <a:cs typeface="+mn-lt"/>
              </a:rPr>
              <a:t>kommer vi ind på</a:t>
            </a:r>
            <a:r>
              <a:rPr lang="da-DK" sz="1600" dirty="0">
                <a:ea typeface="+mn-lt"/>
                <a:cs typeface="+mn-lt"/>
              </a:rPr>
              <a:t>)</a:t>
            </a:r>
          </a:p>
          <a:p>
            <a:pPr>
              <a:buFont typeface="Arial"/>
              <a:buChar char="•"/>
            </a:pPr>
            <a:r>
              <a:rPr lang="da-DK" sz="1600" dirty="0">
                <a:ea typeface="+mn-lt"/>
                <a:cs typeface="+mn-lt"/>
              </a:rPr>
              <a:t>Automatiserede tests.</a:t>
            </a:r>
            <a:endParaRPr lang="da-DK" sz="1600" u="sng" dirty="0"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1600" dirty="0">
                <a:ea typeface="+mn-lt"/>
                <a:cs typeface="+mn-lt"/>
              </a:rPr>
              <a:t>Automatiserede svar på nye issues, </a:t>
            </a:r>
            <a:r>
              <a:rPr lang="da-DK" sz="1600" dirty="0" err="1">
                <a:ea typeface="+mn-lt"/>
                <a:cs typeface="+mn-lt"/>
              </a:rPr>
              <a:t>mentions</a:t>
            </a:r>
            <a:r>
              <a:rPr lang="da-DK" sz="1600" dirty="0">
                <a:ea typeface="+mn-lt"/>
                <a:cs typeface="+mn-lt"/>
              </a:rPr>
              <a:t>, mm.</a:t>
            </a:r>
            <a:endParaRPr lang="da-DK"/>
          </a:p>
          <a:p>
            <a:pPr>
              <a:buFont typeface="Arial"/>
              <a:buChar char="•"/>
            </a:pPr>
            <a:r>
              <a:rPr lang="da-DK" sz="1600" dirty="0">
                <a:ea typeface="+mn-lt"/>
                <a:cs typeface="+mn-lt"/>
              </a:rPr>
              <a:t>Trigger </a:t>
            </a:r>
            <a:r>
              <a:rPr lang="da-DK" sz="1600" dirty="0" err="1">
                <a:ea typeface="+mn-lt"/>
                <a:cs typeface="+mn-lt"/>
              </a:rPr>
              <a:t>code</a:t>
            </a:r>
            <a:r>
              <a:rPr lang="da-DK" sz="1600" dirty="0">
                <a:ea typeface="+mn-lt"/>
                <a:cs typeface="+mn-lt"/>
              </a:rPr>
              <a:t> </a:t>
            </a:r>
            <a:r>
              <a:rPr lang="da-DK" sz="1600" dirty="0" err="1">
                <a:ea typeface="+mn-lt"/>
                <a:cs typeface="+mn-lt"/>
              </a:rPr>
              <a:t>reviews</a:t>
            </a:r>
            <a:r>
              <a:rPr lang="da-DK" sz="1600" dirty="0">
                <a:ea typeface="+mn-lt"/>
                <a:cs typeface="+mn-lt"/>
              </a:rPr>
              <a:t>.</a:t>
            </a:r>
            <a:endParaRPr lang="da-DK" dirty="0"/>
          </a:p>
          <a:p>
            <a:pPr>
              <a:buFont typeface="Arial"/>
              <a:buChar char="•"/>
            </a:pPr>
            <a:r>
              <a:rPr lang="da-DK" sz="1600" dirty="0">
                <a:ea typeface="+mn-lt"/>
                <a:cs typeface="+mn-lt"/>
              </a:rPr>
              <a:t>Automatiseret håndtering af </a:t>
            </a:r>
            <a:r>
              <a:rPr lang="da-DK" sz="1600" dirty="0" err="1">
                <a:ea typeface="+mn-lt"/>
                <a:cs typeface="+mn-lt"/>
              </a:rPr>
              <a:t>pull</a:t>
            </a:r>
            <a:r>
              <a:rPr lang="da-DK" sz="1600" dirty="0">
                <a:ea typeface="+mn-lt"/>
                <a:cs typeface="+mn-lt"/>
              </a:rPr>
              <a:t> </a:t>
            </a:r>
            <a:r>
              <a:rPr lang="da-DK" sz="1600" dirty="0" err="1">
                <a:ea typeface="+mn-lt"/>
                <a:cs typeface="+mn-lt"/>
              </a:rPr>
              <a:t>requests</a:t>
            </a:r>
            <a:r>
              <a:rPr lang="da-DK" sz="1600" dirty="0">
                <a:ea typeface="+mn-lt"/>
                <a:cs typeface="+mn-lt"/>
              </a:rPr>
              <a:t>.</a:t>
            </a:r>
            <a:endParaRPr lang="da-DK" dirty="0"/>
          </a:p>
          <a:p>
            <a:pPr>
              <a:buFont typeface="Arial"/>
              <a:buChar char="•"/>
            </a:pPr>
            <a:r>
              <a:rPr lang="da-DK" sz="1600" dirty="0" err="1">
                <a:ea typeface="+mn-lt"/>
                <a:cs typeface="+mn-lt"/>
              </a:rPr>
              <a:t>Branch</a:t>
            </a:r>
            <a:r>
              <a:rPr lang="da-DK" sz="1600" dirty="0">
                <a:ea typeface="+mn-lt"/>
                <a:cs typeface="+mn-lt"/>
              </a:rPr>
              <a:t> management.</a:t>
            </a:r>
            <a:endParaRPr lang="da-DK" dirty="0"/>
          </a:p>
          <a:p>
            <a:pPr lvl="1">
              <a:buFontTx/>
              <a:buChar char="-"/>
            </a:pPr>
            <a:endParaRPr lang="da-DK" sz="1600" u="sng">
              <a:cs typeface="Segoe UI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DD5D856-40E8-103E-88BB-84F86673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095500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(Git,)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Actions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Git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Version Control System</a:t>
            </a:r>
            <a:endParaRPr lang="da-DK" sz="2000" dirty="0">
              <a:solidFill>
                <a:schemeClr val="tx1">
                  <a:lumMod val="40000"/>
                  <a:lumOff val="60000"/>
                </a:schemeClr>
              </a:solidFill>
              <a:cs typeface="Segoe UI"/>
            </a:endParaRPr>
          </a:p>
          <a:p>
            <a:pPr>
              <a:buFont typeface="Arial"/>
              <a:buChar char="•"/>
            </a:pPr>
            <a:r>
              <a:rPr lang="da-DK" sz="2000" b="1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Github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Cloud baseret,</a:t>
            </a:r>
            <a:r>
              <a:rPr lang="da-DK" sz="2000" dirty="0">
                <a:solidFill>
                  <a:schemeClr val="tx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Repository Hosting System, bruger Git</a:t>
            </a:r>
          </a:p>
          <a:p>
            <a:r>
              <a:rPr lang="da-DK" sz="2000" b="1" dirty="0" err="1"/>
              <a:t>Github</a:t>
            </a:r>
            <a:r>
              <a:rPr lang="da-DK" sz="2000" b="1" dirty="0"/>
              <a:t> Actions</a:t>
            </a:r>
            <a:r>
              <a:rPr lang="da-DK" sz="2000" dirty="0"/>
              <a:t>:</a:t>
            </a:r>
            <a:endParaRPr lang="da-DK" sz="2000" dirty="0">
              <a:cs typeface="Segoe UI"/>
            </a:endParaRPr>
          </a:p>
          <a:p>
            <a:pPr lvl="1">
              <a:buFontTx/>
              <a:buChar char="-"/>
            </a:pPr>
            <a:endParaRPr lang="da-DK" sz="1600" u="sng"/>
          </a:p>
          <a:p>
            <a:pPr lvl="1">
              <a:buFontTx/>
              <a:buChar char="-"/>
            </a:pPr>
            <a:r>
              <a:rPr lang="da-DK" sz="1600" u="sng" dirty="0"/>
              <a:t>Hvordan:</a:t>
            </a:r>
            <a:endParaRPr lang="da-DK" sz="1600" u="sng" dirty="0">
              <a:cs typeface="Segoe UI"/>
            </a:endParaRPr>
          </a:p>
          <a:p>
            <a:pPr lvl="1">
              <a:buFontTx/>
              <a:buChar char="-"/>
            </a:pPr>
            <a:endParaRPr lang="da-DK" sz="1600" u="sng">
              <a:cs typeface="Segoe UI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DD5D856-40E8-103E-88BB-84F86673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095500"/>
            <a:ext cx="1790700" cy="17907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FB5D858-8451-6123-C132-4C67649D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98" y="3090107"/>
            <a:ext cx="2871989" cy="3491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1D967-AED2-7E64-6E56-9A60B732E080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</a:rPr>
              <a:t>https://docs.microsoft.com/en-gb/learn/modules/introduction-to-github-actions/3-explore-actions-flow</a:t>
            </a:r>
            <a:endParaRPr lang="en-US" sz="1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0787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/ </a:t>
            </a:r>
            <a:br>
              <a:rPr lang="en-US"/>
            </a:br>
            <a:r>
              <a:rPr lang="en-US"/>
              <a:t>Continuous Delivery and Deployment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0060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Integration / </a:t>
            </a:r>
            <a:br>
              <a:rPr lang="en-US"/>
            </a:br>
            <a:r>
              <a:rPr lang="en-US"/>
              <a:t>Continuous Delivery and Deployment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 dirty="0">
                <a:cs typeface="Segoe UI"/>
              </a:rPr>
              <a:t>CI:</a:t>
            </a: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Udviklere </a:t>
            </a:r>
            <a:r>
              <a:rPr lang="da-DK" sz="2000" i="1" dirty="0" err="1">
                <a:cs typeface="Segoe UI"/>
              </a:rPr>
              <a:t>merge'r</a:t>
            </a:r>
            <a:r>
              <a:rPr lang="da-DK" sz="2000" i="1" dirty="0">
                <a:cs typeface="Segoe UI"/>
              </a:rPr>
              <a:t> </a:t>
            </a:r>
            <a:r>
              <a:rPr lang="da-DK" sz="2000" dirty="0">
                <a:cs typeface="Segoe UI"/>
              </a:rPr>
              <a:t>regelmæssigt deres ændringer ind i ét fælles </a:t>
            </a:r>
            <a:r>
              <a:rPr lang="da-DK" sz="2000" dirty="0" err="1">
                <a:cs typeface="Segoe UI"/>
              </a:rPr>
              <a:t>repository</a:t>
            </a:r>
            <a:r>
              <a:rPr lang="da-DK" sz="2000" dirty="0">
                <a:cs typeface="Segoe UI"/>
              </a:rPr>
              <a:t>/</a:t>
            </a:r>
            <a:r>
              <a:rPr lang="da-DK" sz="2000" dirty="0" err="1">
                <a:cs typeface="Segoe UI"/>
              </a:rPr>
              <a:t>codebase</a:t>
            </a:r>
            <a:r>
              <a:rPr lang="da-DK" sz="2000" dirty="0">
                <a:cs typeface="Segoe UI"/>
              </a:rPr>
              <a:t>.</a:t>
            </a:r>
          </a:p>
          <a:p>
            <a:pPr marL="0" indent="0">
              <a:buNone/>
            </a:pPr>
            <a:r>
              <a:rPr lang="da-DK" sz="2000" dirty="0">
                <a:cs typeface="Segoe UI"/>
              </a:rPr>
              <a:t>-&gt; herefter automatiserede byg og tests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4736F8F-AF29-0F3F-46CE-C632D657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61" y="3155004"/>
            <a:ext cx="5286153" cy="2969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454A1C-3A3E-AFE9-6288-03FF75DF43F4}"/>
              </a:ext>
            </a:extLst>
          </p:cNvPr>
          <p:cNvSpPr txBox="1"/>
          <p:nvPr/>
        </p:nvSpPr>
        <p:spPr>
          <a:xfrm>
            <a:off x="0" y="6609906"/>
            <a:ext cx="51833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 err="1">
                <a:cs typeface="Segoe UI"/>
              </a:rPr>
              <a:t>ThoughtWorks</a:t>
            </a:r>
            <a:r>
              <a:rPr lang="en-US" sz="1000">
                <a:cs typeface="Segoe UI"/>
              </a:rPr>
              <a:t> Products, </a:t>
            </a:r>
            <a:r>
              <a:rPr lang="en-US" sz="1000" err="1">
                <a:cs typeface="Segoe UI"/>
              </a:rPr>
              <a:t>Youtube</a:t>
            </a:r>
            <a:endParaRPr lang="en-US" sz="1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120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Continuous Integration / 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Continuous Delivery and Deployment</a:t>
            </a:r>
            <a:endParaRPr lang="en-US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>
                <a:cs typeface="Segoe UI"/>
              </a:rPr>
              <a:t>CD:</a:t>
            </a:r>
          </a:p>
          <a:p>
            <a:pPr marL="0" indent="0">
              <a:buNone/>
            </a:pPr>
            <a:r>
              <a:rPr lang="da-DK" sz="2000">
                <a:cs typeface="Segoe UI"/>
              </a:rPr>
              <a:t>Nu er koden testet, nu skal den releases – vi skal have koden i TEST, SYST, </a:t>
            </a:r>
            <a:r>
              <a:rPr lang="da-DK" sz="2000" b="1">
                <a:cs typeface="Segoe UI"/>
              </a:rPr>
              <a:t>PROD</a:t>
            </a:r>
          </a:p>
          <a:p>
            <a:pPr marL="0" indent="0">
              <a:buNone/>
            </a:pPr>
            <a:r>
              <a:rPr lang="da-DK" sz="2000" i="1">
                <a:ea typeface="+mn-lt"/>
                <a:cs typeface="+mn-lt"/>
              </a:rPr>
              <a:t>"</a:t>
            </a:r>
            <a:r>
              <a:rPr lang="da-DK" sz="2000" i="1" err="1">
                <a:ea typeface="+mn-lt"/>
                <a:cs typeface="+mn-lt"/>
              </a:rPr>
              <a:t>build</a:t>
            </a:r>
            <a:r>
              <a:rPr lang="da-DK" sz="2000" i="1">
                <a:ea typeface="+mn-lt"/>
                <a:cs typeface="+mn-lt"/>
              </a:rPr>
              <a:t> </a:t>
            </a:r>
            <a:r>
              <a:rPr lang="da-DK" sz="2000" i="1" err="1">
                <a:ea typeface="+mn-lt"/>
                <a:cs typeface="+mn-lt"/>
              </a:rPr>
              <a:t>once</a:t>
            </a:r>
            <a:r>
              <a:rPr lang="da-DK" sz="2000" i="1">
                <a:ea typeface="+mn-lt"/>
                <a:cs typeface="+mn-lt"/>
              </a:rPr>
              <a:t> and </a:t>
            </a:r>
            <a:r>
              <a:rPr lang="da-DK" sz="2000" i="1" err="1">
                <a:ea typeface="+mn-lt"/>
                <a:cs typeface="+mn-lt"/>
              </a:rPr>
              <a:t>deploy</a:t>
            </a:r>
            <a:r>
              <a:rPr lang="da-DK" sz="2000" i="1">
                <a:ea typeface="+mn-lt"/>
                <a:cs typeface="+mn-lt"/>
              </a:rPr>
              <a:t> </a:t>
            </a:r>
            <a:r>
              <a:rPr lang="da-DK" sz="2000" i="1" err="1">
                <a:ea typeface="+mn-lt"/>
                <a:cs typeface="+mn-lt"/>
              </a:rPr>
              <a:t>many</a:t>
            </a:r>
            <a:r>
              <a:rPr lang="da-DK" sz="2000" i="1">
                <a:ea typeface="+mn-lt"/>
                <a:cs typeface="+mn-lt"/>
              </a:rPr>
              <a:t> times"</a:t>
            </a:r>
            <a:endParaRPr lang="da-DK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54A1C-3A3E-AFE9-6288-03FF75DF43F4}"/>
              </a:ext>
            </a:extLst>
          </p:cNvPr>
          <p:cNvSpPr txBox="1"/>
          <p:nvPr/>
        </p:nvSpPr>
        <p:spPr>
          <a:xfrm>
            <a:off x="0" y="6609906"/>
            <a:ext cx="71345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</a:rPr>
              <a:t>https://www.atlassian.com/continuous-delivery/principles/continuous-integration-vs-delivery-vs-deployment</a:t>
            </a:r>
            <a:endParaRPr lang="en-US" sz="1000">
              <a:cs typeface="Segoe U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35D04BB-5E80-F90D-CE7D-DCECC03F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15" y="2968513"/>
            <a:ext cx="7407562" cy="4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6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Portal</a:t>
            </a:r>
            <a:endParaRPr lang="en-US">
              <a:ea typeface="Segoe UI Black"/>
            </a:endParaRP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da-DK" sz="2000"/>
              <a:t>Microsofts Cloud Platform</a:t>
            </a:r>
            <a:r>
              <a:rPr lang="en-US" sz="2000">
                <a:ea typeface="+mn-lt"/>
                <a:cs typeface="+mn-lt"/>
                <a:hlinkClick r:id="rId2"/>
              </a:rPr>
              <a:t>.</a:t>
            </a:r>
            <a:endParaRPr lang="en-US">
              <a:hlinkClick r:id="rId2"/>
            </a:endParaRPr>
          </a:p>
          <a:p>
            <a:pPr>
              <a:buFontTx/>
              <a:buChar char="-"/>
            </a:pPr>
            <a:r>
              <a:rPr lang="da-DK" sz="2000"/>
              <a:t>200+ products og services</a:t>
            </a:r>
          </a:p>
          <a:p>
            <a:pPr>
              <a:buFontTx/>
              <a:buChar char="-"/>
            </a:pPr>
            <a:r>
              <a:rPr lang="da-DK" sz="2000"/>
              <a:t>Tilbyder on-</a:t>
            </a:r>
            <a:r>
              <a:rPr lang="da-DK" sz="2000" err="1"/>
              <a:t>premise</a:t>
            </a:r>
            <a:r>
              <a:rPr lang="da-DK" sz="2000"/>
              <a:t>, IaaS, PaaS og SaaS services.</a:t>
            </a:r>
          </a:p>
          <a:p>
            <a:pPr>
              <a:buFontTx/>
              <a:buChar char="-"/>
            </a:pPr>
            <a:r>
              <a:rPr lang="da-DK" sz="2000"/>
              <a:t>Over 95% af Fortune 500 selskaberne bruger </a:t>
            </a:r>
            <a:r>
              <a:rPr lang="da-DK" sz="2000" err="1"/>
              <a:t>Azure</a:t>
            </a:r>
            <a:r>
              <a:rPr lang="da-DK" sz="2000"/>
              <a:t> (Juli 2021)</a:t>
            </a:r>
          </a:p>
          <a:p>
            <a:pPr>
              <a:buFontTx/>
              <a:buChar char="-"/>
            </a:pPr>
            <a:r>
              <a:rPr lang="da-DK" sz="2000"/>
              <a:t>Microsoft investerer 1 </a:t>
            </a:r>
            <a:r>
              <a:rPr lang="da-DK" sz="2000" err="1"/>
              <a:t>mia</a:t>
            </a:r>
            <a:r>
              <a:rPr lang="da-DK" sz="2000"/>
              <a:t> USD om året i dens sikkerhed</a:t>
            </a:r>
          </a:p>
        </p:txBody>
      </p:sp>
    </p:spTree>
    <p:extLst>
      <p:ext uri="{BB962C8B-B14F-4D97-AF65-F5344CB8AC3E}">
        <p14:creationId xmlns:p14="http://schemas.microsoft.com/office/powerpoint/2010/main" val="47325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Ressourcegrupper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ressourcer</a:t>
            </a:r>
            <a:endParaRPr lang="en-US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 dirty="0"/>
              <a:t>Ressource </a:t>
            </a:r>
            <a:r>
              <a:rPr lang="da-DK" sz="2000" dirty="0" err="1"/>
              <a:t>groups</a:t>
            </a:r>
            <a:r>
              <a:rPr lang="da-DK" sz="2000" dirty="0"/>
              <a:t>:</a:t>
            </a:r>
          </a:p>
          <a:p>
            <a:pPr lvl="1">
              <a:buFontTx/>
              <a:buChar char="-"/>
            </a:pPr>
            <a:r>
              <a:rPr lang="da-DK" sz="1600" dirty="0"/>
              <a:t>Container, hvor man kan </a:t>
            </a:r>
            <a:r>
              <a:rPr lang="da-DK" sz="1600" dirty="0" err="1"/>
              <a:t>deploye</a:t>
            </a:r>
            <a:r>
              <a:rPr lang="da-DK" sz="1600" dirty="0"/>
              <a:t> og</a:t>
            </a:r>
            <a:endParaRPr lang="da-DK" sz="1600" dirty="0">
              <a:cs typeface="Segoe UI"/>
            </a:endParaRPr>
          </a:p>
          <a:p>
            <a:pPr marL="457200" lvl="1" indent="0">
              <a:buNone/>
            </a:pPr>
            <a:r>
              <a:rPr lang="da-DK" sz="1600" dirty="0"/>
              <a:t>håndtere sine ressourcer</a:t>
            </a:r>
            <a:endParaRPr lang="da-DK" sz="1600" dirty="0">
              <a:cs typeface="Segoe UI"/>
            </a:endParaRPr>
          </a:p>
          <a:p>
            <a:pPr>
              <a:buFontTx/>
              <a:buChar char="-"/>
            </a:pPr>
            <a:r>
              <a:rPr lang="da-DK" sz="2000" dirty="0"/>
              <a:t>Resources:</a:t>
            </a:r>
            <a:endParaRPr lang="da-DK" sz="20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/>
              <a:t>Virtual Machines (VM)</a:t>
            </a:r>
            <a:endParaRPr lang="da-DK" sz="16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b="1" dirty="0"/>
              <a:t>Storage</a:t>
            </a:r>
            <a:endParaRPr lang="da-DK" sz="1600" b="1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/>
              <a:t>Web App</a:t>
            </a:r>
            <a:endParaRPr lang="da-DK" sz="16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b="1" err="1"/>
              <a:t>Function</a:t>
            </a:r>
            <a:endParaRPr lang="da-DK" sz="160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/>
              <a:t>Active Directory</a:t>
            </a:r>
            <a:endParaRPr lang="da-DK" sz="1600" dirty="0">
              <a:cs typeface="Segoe UI"/>
            </a:endParaRPr>
          </a:p>
          <a:p>
            <a:pPr lvl="1">
              <a:buFontTx/>
              <a:buChar char="-"/>
            </a:pPr>
            <a:endParaRPr lang="da-DK" sz="1600" dirty="0">
              <a:cs typeface="Segoe UI"/>
            </a:endParaRPr>
          </a:p>
          <a:p>
            <a:pPr>
              <a:buFontTx/>
              <a:buChar char="-"/>
            </a:pPr>
            <a:r>
              <a:rPr lang="da-DK" sz="2000" dirty="0" err="1">
                <a:cs typeface="Segoe UI"/>
              </a:rPr>
              <a:t>Resourcer</a:t>
            </a:r>
            <a:r>
              <a:rPr lang="da-DK" sz="2000" dirty="0">
                <a:cs typeface="Segoe UI"/>
              </a:rPr>
              <a:t> ligger altid i en </a:t>
            </a:r>
            <a:r>
              <a:rPr lang="da-DK" sz="2000" dirty="0" err="1">
                <a:cs typeface="Segoe UI"/>
              </a:rPr>
              <a:t>resourcegruppe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4E3F8-1600-FB26-314F-2BFD26C8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270411"/>
            <a:ext cx="4124325" cy="267652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EEC37EE-244E-7BCD-4CFC-DC28F067C83A}"/>
              </a:ext>
            </a:extLst>
          </p:cNvPr>
          <p:cNvCxnSpPr>
            <a:cxnSpLocks/>
          </p:cNvCxnSpPr>
          <p:nvPr/>
        </p:nvCxnSpPr>
        <p:spPr>
          <a:xfrm>
            <a:off x="2795451" y="2490651"/>
            <a:ext cx="3213463" cy="1399627"/>
          </a:xfrm>
          <a:prstGeom prst="bentConnector3">
            <a:avLst>
              <a:gd name="adj1" fmla="val 71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F1C4E02-EB23-3132-7C68-371AD7D72671}"/>
              </a:ext>
            </a:extLst>
          </p:cNvPr>
          <p:cNvCxnSpPr>
            <a:cxnSpLocks/>
          </p:cNvCxnSpPr>
          <p:nvPr/>
        </p:nvCxnSpPr>
        <p:spPr>
          <a:xfrm>
            <a:off x="2072640" y="3429000"/>
            <a:ext cx="3217816" cy="1213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2B7C31-7D58-C1E7-0FE8-2C73C1B75DD8}"/>
              </a:ext>
            </a:extLst>
          </p:cNvPr>
          <p:cNvSpPr txBox="1"/>
          <p:nvPr/>
        </p:nvSpPr>
        <p:spPr>
          <a:xfrm>
            <a:off x="0" y="6609906"/>
            <a:ext cx="51833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Microsoft</a:t>
            </a:r>
          </a:p>
        </p:txBody>
      </p:sp>
    </p:spTree>
    <p:extLst>
      <p:ext uri="{BB962C8B-B14F-4D97-AF65-F5344CB8AC3E}">
        <p14:creationId xmlns:p14="http://schemas.microsoft.com/office/powerpoint/2010/main" val="350488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 err="1"/>
              <a:t>Hvilke</a:t>
            </a:r>
            <a:r>
              <a:rPr lang="en-US"/>
              <a:t> </a:t>
            </a:r>
            <a:r>
              <a:rPr lang="en-US" err="1"/>
              <a:t>ressourcer</a:t>
            </a:r>
            <a:r>
              <a:rPr lang="en-US"/>
              <a:t> </a:t>
            </a:r>
            <a:r>
              <a:rPr lang="en-US" err="1"/>
              <a:t>benytter</a:t>
            </a:r>
            <a:r>
              <a:rPr lang="en-US"/>
              <a:t> vi i </a:t>
            </a:r>
            <a:r>
              <a:rPr lang="en-US" err="1"/>
              <a:t>dag</a:t>
            </a:r>
            <a:r>
              <a:rPr lang="en-US"/>
              <a:t>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/>
              <a:t>Resource Group</a:t>
            </a:r>
          </a:p>
          <a:p>
            <a:pPr lvl="1">
              <a:buFontTx/>
              <a:buChar char="-"/>
            </a:pPr>
            <a:r>
              <a:rPr lang="da-DK" sz="1600"/>
              <a:t>(</a:t>
            </a:r>
            <a:r>
              <a:rPr lang="da-DK" sz="1600" err="1"/>
              <a:t>Azure</a:t>
            </a:r>
            <a:r>
              <a:rPr lang="da-DK" sz="1600"/>
              <a:t>) </a:t>
            </a:r>
            <a:r>
              <a:rPr lang="da-DK" sz="1600" err="1"/>
              <a:t>Function</a:t>
            </a:r>
            <a:endParaRPr lang="da-DK" sz="160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>
                <a:cs typeface="Segoe UI"/>
              </a:rPr>
              <a:t>App Service Plan</a:t>
            </a:r>
            <a:endParaRPr lang="da-DK" sz="1600"/>
          </a:p>
          <a:p>
            <a:pPr lvl="1">
              <a:buFontTx/>
              <a:buChar char="-"/>
            </a:pPr>
            <a:r>
              <a:rPr lang="da-DK" sz="160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70083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Resource Group?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/>
              <a:t>Resource Group</a:t>
            </a:r>
          </a:p>
          <a:p>
            <a:pPr lvl="2">
              <a:buFontTx/>
              <a:buChar char="-"/>
            </a:pPr>
            <a:r>
              <a:rPr lang="da-DK" sz="1200">
                <a:cs typeface="Segoe UI"/>
              </a:rPr>
              <a:t>Til at samle vores ressourcer</a:t>
            </a:r>
          </a:p>
          <a:p>
            <a:pPr lvl="1">
              <a:buFontTx/>
              <a:buChar char="-"/>
            </a:pPr>
            <a:r>
              <a:rPr lang="da-DK" sz="1600"/>
              <a:t>(</a:t>
            </a:r>
            <a:r>
              <a:rPr lang="da-DK" sz="1600" err="1"/>
              <a:t>Azure</a:t>
            </a:r>
            <a:r>
              <a:rPr lang="da-DK" sz="1600"/>
              <a:t>) </a:t>
            </a:r>
            <a:r>
              <a:rPr lang="da-DK" sz="1600" err="1"/>
              <a:t>Function</a:t>
            </a:r>
            <a:endParaRPr lang="da-DK" sz="160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>
                <a:cs typeface="Segoe UI"/>
              </a:rPr>
              <a:t>App Service Plan</a:t>
            </a:r>
            <a:endParaRPr lang="da-DK" sz="1600"/>
          </a:p>
          <a:p>
            <a:pPr lvl="1">
              <a:buFontTx/>
              <a:buChar char="-"/>
            </a:pPr>
            <a:r>
              <a:rPr lang="da-DK" sz="1600"/>
              <a:t>Storage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427E2D8-A64B-9C7F-09E8-B96450869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32" y="1348923"/>
            <a:ext cx="5604022" cy="3633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C90E5-BC92-6B8F-0650-8427952447A4}"/>
              </a:ext>
            </a:extLst>
          </p:cNvPr>
          <p:cNvSpPr/>
          <p:nvPr/>
        </p:nvSpPr>
        <p:spPr>
          <a:xfrm>
            <a:off x="4442636" y="3290776"/>
            <a:ext cx="1869557" cy="166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59C5C-75DB-041A-3F23-F06D0136A63F}"/>
              </a:ext>
            </a:extLst>
          </p:cNvPr>
          <p:cNvSpPr/>
          <p:nvPr/>
        </p:nvSpPr>
        <p:spPr>
          <a:xfrm>
            <a:off x="6551426" y="3290776"/>
            <a:ext cx="753139" cy="166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0DA96-AD89-9273-3C7A-09FF15F41FB5}"/>
              </a:ext>
            </a:extLst>
          </p:cNvPr>
          <p:cNvSpPr/>
          <p:nvPr/>
        </p:nvSpPr>
        <p:spPr>
          <a:xfrm>
            <a:off x="7605821" y="3290776"/>
            <a:ext cx="753139" cy="166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CF03F-2A3B-7D32-C75F-82B5AE954246}"/>
              </a:ext>
            </a:extLst>
          </p:cNvPr>
          <p:cNvSpPr txBox="1"/>
          <p:nvPr/>
        </p:nvSpPr>
        <p:spPr>
          <a:xfrm>
            <a:off x="0" y="6609906"/>
            <a:ext cx="51833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Microsoft</a:t>
            </a:r>
          </a:p>
        </p:txBody>
      </p:sp>
    </p:spTree>
    <p:extLst>
      <p:ext uri="{BB962C8B-B14F-4D97-AF65-F5344CB8AC3E}">
        <p14:creationId xmlns:p14="http://schemas.microsoft.com/office/powerpoint/2010/main" val="1058844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Function?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/>
              <a:t>Resource Group</a:t>
            </a:r>
          </a:p>
          <a:p>
            <a:pPr lvl="1">
              <a:buFontTx/>
              <a:buChar char="-"/>
            </a:pPr>
            <a:r>
              <a:rPr lang="da-DK" sz="1600"/>
              <a:t>(</a:t>
            </a:r>
            <a:r>
              <a:rPr lang="da-DK" sz="1600" err="1"/>
              <a:t>Azure</a:t>
            </a:r>
            <a:r>
              <a:rPr lang="da-DK" sz="1600"/>
              <a:t>) </a:t>
            </a:r>
            <a:r>
              <a:rPr lang="da-DK" sz="1600" err="1"/>
              <a:t>Function</a:t>
            </a:r>
            <a:endParaRPr lang="da-DK" sz="1600" err="1">
              <a:cs typeface="Segoe UI"/>
            </a:endParaRPr>
          </a:p>
          <a:p>
            <a:pPr lvl="2">
              <a:buFontTx/>
              <a:buChar char="-"/>
            </a:pPr>
            <a:r>
              <a:rPr lang="da-DK" sz="1200">
                <a:cs typeface="Segoe UI"/>
              </a:rPr>
              <a:t>Serverless</a:t>
            </a:r>
          </a:p>
          <a:p>
            <a:pPr lvl="2">
              <a:buFontTx/>
              <a:buChar char="-"/>
            </a:pPr>
            <a:r>
              <a:rPr lang="da-DK" sz="1200">
                <a:cs typeface="Segoe UI"/>
              </a:rPr>
              <a:t>Kan skrives i flere forskellige sprog</a:t>
            </a:r>
          </a:p>
          <a:p>
            <a:pPr lvl="2">
              <a:buFontTx/>
              <a:buChar char="-"/>
            </a:pPr>
            <a:r>
              <a:rPr lang="da-DK" sz="1200">
                <a:cs typeface="Segoe UI"/>
              </a:rPr>
              <a:t>Skalerbar</a:t>
            </a:r>
          </a:p>
          <a:p>
            <a:pPr lvl="1">
              <a:buFontTx/>
              <a:buChar char="-"/>
            </a:pPr>
            <a:r>
              <a:rPr lang="da-DK" sz="1600">
                <a:cs typeface="Segoe UI"/>
              </a:rPr>
              <a:t>App Service Plan</a:t>
            </a:r>
          </a:p>
          <a:p>
            <a:pPr lvl="1">
              <a:buFontTx/>
              <a:buChar char="-"/>
            </a:pPr>
            <a:r>
              <a:rPr lang="da-DK" sz="1600"/>
              <a:t>Storage</a:t>
            </a:r>
            <a:endParaRPr lang="da-DK" sz="1600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49FDB-25A3-B0CC-234C-F09F096FF374}"/>
              </a:ext>
            </a:extLst>
          </p:cNvPr>
          <p:cNvSpPr txBox="1"/>
          <p:nvPr/>
        </p:nvSpPr>
        <p:spPr>
          <a:xfrm>
            <a:off x="0" y="6423836"/>
            <a:ext cx="82579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Kilde (</a:t>
            </a:r>
            <a:r>
              <a:rPr lang="en-US" sz="1000" err="1">
                <a:cs typeface="Segoe UI"/>
              </a:rPr>
              <a:t>billede</a:t>
            </a:r>
            <a:r>
              <a:rPr lang="en-US" sz="1000">
                <a:cs typeface="Segoe UI"/>
              </a:rPr>
              <a:t>): </a:t>
            </a:r>
            <a:r>
              <a:rPr lang="en-US" sz="1000">
                <a:ea typeface="+mn-lt"/>
                <a:cs typeface="+mn-lt"/>
                <a:hlinkClick r:id="rId2"/>
              </a:rPr>
              <a:t>https://tangocode.com/2019/08/improving-the-performance-of-nodejs-azure-functions/</a:t>
            </a:r>
            <a:endParaRPr lang="en-US" sz="1000">
              <a:cs typeface="Segoe UI"/>
            </a:endParaRP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5990537A-F313-E345-97A9-28C4F71E4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13" y="180461"/>
            <a:ext cx="6349409" cy="2412403"/>
          </a:xfrm>
          <a:prstGeom prst="rect">
            <a:avLst/>
          </a:prstGeom>
        </p:spPr>
      </p:pic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D0E42FA-DEE5-67F8-7947-25B35290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35" y="3429818"/>
            <a:ext cx="3620386" cy="196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6E1F2-B45A-A8AE-1D98-825518578342}"/>
              </a:ext>
            </a:extLst>
          </p:cNvPr>
          <p:cNvSpPr txBox="1"/>
          <p:nvPr/>
        </p:nvSpPr>
        <p:spPr>
          <a:xfrm>
            <a:off x="8373138" y="2596116"/>
            <a:ext cx="8543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Eksempel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590E1-7CFA-4D76-6CAC-976F97535CE7}"/>
              </a:ext>
            </a:extLst>
          </p:cNvPr>
          <p:cNvSpPr txBox="1"/>
          <p:nvPr/>
        </p:nvSpPr>
        <p:spPr>
          <a:xfrm>
            <a:off x="8346556" y="5511209"/>
            <a:ext cx="8543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Segoe UI"/>
              </a:rPr>
              <a:t>Eksempel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24A08-4C07-AEC4-EC9C-942196DB6CF7}"/>
              </a:ext>
            </a:extLst>
          </p:cNvPr>
          <p:cNvSpPr txBox="1"/>
          <p:nvPr/>
        </p:nvSpPr>
        <p:spPr>
          <a:xfrm>
            <a:off x="557484" y="5320799"/>
            <a:ext cx="256443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 err="1">
                <a:cs typeface="Segoe UI"/>
              </a:rPr>
              <a:t>Supporterede</a:t>
            </a:r>
            <a:r>
              <a:rPr lang="en-US" sz="1000" b="1" dirty="0">
                <a:cs typeface="Segoe UI"/>
              </a:rPr>
              <a:t> triggers:</a:t>
            </a:r>
            <a:endParaRPr lang="en-US" b="1" dirty="0">
              <a:cs typeface="Segoe UI"/>
            </a:endParaRPr>
          </a:p>
          <a:p>
            <a:r>
              <a:rPr lang="en-US" sz="1000" dirty="0">
                <a:cs typeface="Segoe UI"/>
              </a:rPr>
              <a:t>- </a:t>
            </a:r>
            <a:r>
              <a:rPr lang="en-US" sz="1000" dirty="0" err="1">
                <a:cs typeface="Segoe UI"/>
              </a:rPr>
              <a:t>HTTPTrigger</a:t>
            </a:r>
            <a:endParaRPr lang="en-US" sz="1000" dirty="0">
              <a:cs typeface="Segoe UI"/>
            </a:endParaRPr>
          </a:p>
          <a:p>
            <a:r>
              <a:rPr lang="en-US" sz="1000" dirty="0">
                <a:cs typeface="Segoe UI"/>
              </a:rPr>
              <a:t>- </a:t>
            </a:r>
            <a:r>
              <a:rPr lang="en-US" sz="1000" dirty="0" err="1">
                <a:ea typeface="+mn-lt"/>
                <a:cs typeface="+mn-lt"/>
              </a:rPr>
              <a:t>EventHubTrigger</a:t>
            </a:r>
            <a:endParaRPr lang="en-US" sz="1000" dirty="0" err="1">
              <a:cs typeface="Segoe UI"/>
            </a:endParaRPr>
          </a:p>
          <a:p>
            <a:r>
              <a:rPr lang="en-US" sz="1000" dirty="0">
                <a:cs typeface="Segoe UI"/>
              </a:rPr>
              <a:t>- </a:t>
            </a:r>
            <a:r>
              <a:rPr lang="en-US" sz="1000" dirty="0" err="1">
                <a:cs typeface="Segoe UI"/>
              </a:rPr>
              <a:t>ServiceBusTrigger</a:t>
            </a:r>
            <a:endParaRPr lang="en-US" sz="1000" dirty="0">
              <a:cs typeface="Segoe UI"/>
            </a:endParaRPr>
          </a:p>
          <a:p>
            <a:r>
              <a:rPr lang="en-US" sz="1000" dirty="0">
                <a:cs typeface="Segoe UI"/>
              </a:rPr>
              <a:t>- </a:t>
            </a:r>
            <a:r>
              <a:rPr lang="en-US" sz="1000" dirty="0" err="1">
                <a:cs typeface="Segoe UI"/>
              </a:rPr>
              <a:t>RabbitMQTrigger</a:t>
            </a:r>
            <a:endParaRPr lang="en-US" sz="1000" dirty="0">
              <a:cs typeface="Segoe UI"/>
            </a:endParaRPr>
          </a:p>
          <a:p>
            <a:r>
              <a:rPr lang="en-US" sz="1000" dirty="0">
                <a:cs typeface="Segoe UI"/>
              </a:rPr>
              <a:t>- Mange </a:t>
            </a:r>
            <a:r>
              <a:rPr lang="en-US" sz="1000" dirty="0" err="1">
                <a:cs typeface="Segoe UI"/>
              </a:rPr>
              <a:t>flere</a:t>
            </a:r>
            <a:endParaRPr lang="en-US" sz="10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2333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965C7B-8B2F-43EA-B711-30A0B559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er I her i dag?</a:t>
            </a:r>
            <a:endParaRPr lang="en-US" dirty="0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49474056-43F3-A4FF-8C09-44A80598BD9D}"/>
              </a:ext>
            </a:extLst>
          </p:cNvPr>
          <p:cNvSpPr txBox="1">
            <a:spLocks/>
          </p:cNvSpPr>
          <p:nvPr/>
        </p:nvSpPr>
        <p:spPr>
          <a:xfrm>
            <a:off x="364259" y="2171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… og hvem er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9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App Service Plan?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4818185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Definerer et sæt af </a:t>
            </a:r>
            <a:r>
              <a:rPr lang="da-DK" sz="1200" dirty="0" err="1">
                <a:cs typeface="Segoe UI"/>
              </a:rPr>
              <a:t>compute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resources</a:t>
            </a:r>
            <a:r>
              <a:rPr lang="da-DK" sz="1200" dirty="0">
                <a:cs typeface="Segoe UI"/>
              </a:rPr>
              <a:t> for at en web app kan køre.</a:t>
            </a: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Det er en container, der hoster Web Apps, </a:t>
            </a:r>
            <a:r>
              <a:rPr lang="da-DK" sz="1200" dirty="0" err="1">
                <a:ea typeface="+mn-lt"/>
                <a:cs typeface="+mn-lt"/>
              </a:rPr>
              <a:t>Functions</a:t>
            </a:r>
            <a:r>
              <a:rPr lang="da-DK" sz="1200" dirty="0">
                <a:ea typeface="+mn-lt"/>
                <a:cs typeface="+mn-lt"/>
              </a:rPr>
              <a:t> Apps, mm.</a:t>
            </a: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Når vi opretter en App Service Plan for en specifik region, så dannes der nogle ressourcer specifikt til ens </a:t>
            </a:r>
            <a:r>
              <a:rPr lang="da-DK" sz="1200" i="1" dirty="0">
                <a:cs typeface="Segoe UI"/>
              </a:rPr>
              <a:t>Plan</a:t>
            </a:r>
            <a:r>
              <a:rPr lang="da-DK" sz="1200" dirty="0">
                <a:cs typeface="Segoe UI"/>
              </a:rPr>
              <a:t>.</a:t>
            </a:r>
            <a:endParaRPr lang="da-DK" sz="1200" dirty="0"/>
          </a:p>
          <a:p>
            <a:pPr lvl="2">
              <a:buFont typeface="Arial"/>
              <a:buChar char="•"/>
            </a:pPr>
            <a:r>
              <a:rPr lang="da-DK" sz="1200" dirty="0">
                <a:cs typeface="Segoe UI"/>
              </a:rPr>
              <a:t>Demo: </a:t>
            </a:r>
            <a:r>
              <a:rPr lang="da-DK" sz="1200" dirty="0">
                <a:ea typeface="+mn-lt"/>
                <a:cs typeface="+mn-lt"/>
              </a:rPr>
              <a:t>https://infrastructuremap.microsoft.com/</a:t>
            </a:r>
            <a:endParaRPr lang="da-DK" sz="1200" dirty="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</p:txBody>
      </p:sp>
      <p:pic>
        <p:nvPicPr>
          <p:cNvPr id="2" name="Picture 2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FCA60FFB-F04C-4B16-261F-59106BDC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40" y="1421619"/>
            <a:ext cx="6553199" cy="47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0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8339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De er skalerbare, </a:t>
            </a:r>
            <a:r>
              <a:rPr lang="da-DK" sz="1200" i="1" dirty="0" err="1">
                <a:cs typeface="Segoe UI"/>
              </a:rPr>
              <a:t>accessible</a:t>
            </a:r>
            <a:r>
              <a:rPr lang="da-DK" sz="1200" i="1" dirty="0">
                <a:cs typeface="Segoe UI"/>
              </a:rPr>
              <a:t> </a:t>
            </a:r>
            <a:r>
              <a:rPr lang="da-DK" sz="1200" dirty="0">
                <a:cs typeface="Segoe UI"/>
              </a:rPr>
              <a:t>og </a:t>
            </a:r>
            <a:r>
              <a:rPr lang="da-DK" sz="1200" i="1" dirty="0">
                <a:cs typeface="Segoe UI"/>
              </a:rPr>
              <a:t>durable</a:t>
            </a: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(hot/cool/</a:t>
            </a:r>
            <a:r>
              <a:rPr lang="da-DK" sz="1200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 dirty="0" err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2961-122B-8C4B-E11E-8789A7DBD13E}"/>
              </a:ext>
            </a:extLst>
          </p:cNvPr>
          <p:cNvSpPr txBox="1"/>
          <p:nvPr/>
        </p:nvSpPr>
        <p:spPr>
          <a:xfrm>
            <a:off x="8047180" y="1316180"/>
            <a:ext cx="3586884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555555"/>
                </a:solidFill>
                <a:latin typeface="futura-pt"/>
                <a:ea typeface="futura-pt"/>
                <a:cs typeface="futura-pt"/>
              </a:rPr>
              <a:t>A </a:t>
            </a:r>
            <a:r>
              <a:rPr lang="en-US" b="1" dirty="0">
                <a:solidFill>
                  <a:srgbClr val="555555"/>
                </a:solidFill>
                <a:latin typeface="futura-pt"/>
                <a:ea typeface="futura-pt"/>
                <a:cs typeface="futura-pt"/>
              </a:rPr>
              <a:t>blob </a:t>
            </a:r>
            <a:r>
              <a:rPr lang="en-US" dirty="0">
                <a:solidFill>
                  <a:srgbClr val="555555"/>
                </a:solidFill>
                <a:latin typeface="futura-pt"/>
                <a:ea typeface="futura-pt"/>
                <a:cs typeface="futura-pt"/>
              </a:rPr>
              <a:t>(Binary Large Object) consists of binary data stored as a single item. While data can be of any type, blob storage is </a:t>
            </a:r>
            <a:r>
              <a:rPr lang="en-US" b="1" dirty="0">
                <a:solidFill>
                  <a:srgbClr val="555555"/>
                </a:solidFill>
                <a:latin typeface="futura-pt"/>
                <a:ea typeface="futura-pt"/>
                <a:cs typeface="futura-pt"/>
              </a:rPr>
              <a:t>particularly useful for storing media, such as audio and video, and frequently changing data, such as log files.</a:t>
            </a:r>
            <a:endParaRPr lang="en-US" b="1" dirty="0">
              <a:cs typeface="Segoe U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82C203-F999-7277-5A88-48CA20024849}"/>
              </a:ext>
            </a:extLst>
          </p:cNvPr>
          <p:cNvCxnSpPr/>
          <p:nvPr/>
        </p:nvCxnSpPr>
        <p:spPr>
          <a:xfrm flipH="1">
            <a:off x="6980381" y="2740891"/>
            <a:ext cx="1071419" cy="97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19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</a:t>
            </a:r>
            <a:r>
              <a:rPr lang="da-DK" sz="1200" b="1" dirty="0">
                <a:cs typeface="Segoe UI"/>
              </a:rPr>
              <a:t>hot/cool/</a:t>
            </a:r>
            <a:r>
              <a:rPr lang="da-DK" sz="1200" b="1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 er skalerbare, </a:t>
            </a:r>
            <a:r>
              <a:rPr lang="da-DK" sz="1200" i="1" dirty="0" err="1">
                <a:ea typeface="+mn-lt"/>
                <a:cs typeface="+mn-lt"/>
              </a:rPr>
              <a:t>accessible</a:t>
            </a:r>
            <a:r>
              <a:rPr lang="da-DK" sz="1200" i="1" dirty="0">
                <a:ea typeface="+mn-lt"/>
                <a:cs typeface="+mn-lt"/>
              </a:rPr>
              <a:t> </a:t>
            </a:r>
            <a:r>
              <a:rPr lang="da-DK" sz="1200" dirty="0">
                <a:ea typeface="+mn-lt"/>
                <a:cs typeface="+mn-lt"/>
              </a:rPr>
              <a:t>og </a:t>
            </a:r>
            <a:r>
              <a:rPr lang="da-DK" sz="1200" i="1" dirty="0">
                <a:ea typeface="+mn-lt"/>
                <a:cs typeface="+mn-lt"/>
              </a:rPr>
              <a:t>durable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2961-122B-8C4B-E11E-8789A7DBD13E}"/>
              </a:ext>
            </a:extLst>
          </p:cNvPr>
          <p:cNvSpPr txBox="1"/>
          <p:nvPr/>
        </p:nvSpPr>
        <p:spPr>
          <a:xfrm>
            <a:off x="7758544" y="1316180"/>
            <a:ext cx="4175701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55555"/>
                </a:solidFill>
                <a:latin typeface="futura-pt"/>
                <a:cs typeface="Segoe UI"/>
              </a:rPr>
              <a:t>Hot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: Data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besøges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 tit</a:t>
            </a:r>
          </a:p>
          <a:p>
            <a:r>
              <a:rPr lang="en-US" b="1" dirty="0">
                <a:solidFill>
                  <a:srgbClr val="555555"/>
                </a:solidFill>
                <a:latin typeface="futura-pt"/>
                <a:cs typeface="Segoe UI"/>
              </a:rPr>
              <a:t>Cool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: Data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besøges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 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engang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i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mellem</a:t>
            </a:r>
          </a:p>
          <a:p>
            <a:r>
              <a:rPr lang="en-US" b="1" dirty="0">
                <a:solidFill>
                  <a:srgbClr val="555555"/>
                </a:solidFill>
                <a:latin typeface="futura-pt"/>
                <a:cs typeface="Segoe UI"/>
              </a:rPr>
              <a:t>Archive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: Data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besøges</a:t>
            </a:r>
            <a:r>
              <a:rPr lang="en-US" dirty="0">
                <a:solidFill>
                  <a:srgbClr val="555555"/>
                </a:solidFill>
                <a:latin typeface="futura-pt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  <a:cs typeface="Segoe UI"/>
              </a:rPr>
              <a:t>sjældent</a:t>
            </a:r>
            <a:endParaRPr lang="en-US">
              <a:solidFill>
                <a:srgbClr val="555555"/>
              </a:solidFill>
              <a:latin typeface="futura-pt"/>
              <a:cs typeface="Segoe U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FE64C8-4D13-7ED3-58BA-559FB58D2EA8}"/>
              </a:ext>
            </a:extLst>
          </p:cNvPr>
          <p:cNvCxnSpPr/>
          <p:nvPr/>
        </p:nvCxnSpPr>
        <p:spPr>
          <a:xfrm flipH="1">
            <a:off x="5999019" y="2567707"/>
            <a:ext cx="2318326" cy="131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7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(hot/cool/</a:t>
            </a:r>
            <a:r>
              <a:rPr lang="da-DK" sz="1200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 er </a:t>
            </a:r>
            <a:r>
              <a:rPr lang="da-DK" sz="1200" b="1" dirty="0">
                <a:ea typeface="+mn-lt"/>
                <a:cs typeface="+mn-lt"/>
              </a:rPr>
              <a:t>skalerbare, </a:t>
            </a:r>
            <a:r>
              <a:rPr lang="da-DK" sz="1200" b="1" i="1" dirty="0" err="1">
                <a:ea typeface="+mn-lt"/>
                <a:cs typeface="+mn-lt"/>
              </a:rPr>
              <a:t>accessible</a:t>
            </a:r>
            <a:r>
              <a:rPr lang="da-DK" sz="1200" b="1" i="1" dirty="0">
                <a:ea typeface="+mn-lt"/>
                <a:cs typeface="+mn-lt"/>
              </a:rPr>
              <a:t> </a:t>
            </a:r>
            <a:r>
              <a:rPr lang="da-DK" sz="1200" b="1" dirty="0">
                <a:ea typeface="+mn-lt"/>
                <a:cs typeface="+mn-lt"/>
              </a:rPr>
              <a:t>og </a:t>
            </a:r>
            <a:r>
              <a:rPr lang="da-DK" sz="1200" b="1" i="1" dirty="0">
                <a:ea typeface="+mn-lt"/>
                <a:cs typeface="+mn-lt"/>
              </a:rPr>
              <a:t>durable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 dirty="0" err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2961-122B-8C4B-E11E-8789A7DBD13E}"/>
              </a:ext>
            </a:extLst>
          </p:cNvPr>
          <p:cNvSpPr txBox="1"/>
          <p:nvPr/>
        </p:nvSpPr>
        <p:spPr>
          <a:xfrm>
            <a:off x="8047180" y="1316180"/>
            <a:ext cx="3586884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555555"/>
                </a:solidFill>
                <a:latin typeface="futura-pt"/>
              </a:rPr>
              <a:t>Skalerbar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: Data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bliver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automatisk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skaleret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ud</a:t>
            </a:r>
            <a:endParaRPr lang="en-US" dirty="0" err="1">
              <a:solidFill>
                <a:srgbClr val="373F4C"/>
              </a:solidFill>
              <a:latin typeface="Segoe UI"/>
              <a:cs typeface="Segoe UI"/>
            </a:endParaRPr>
          </a:p>
          <a:p>
            <a:r>
              <a:rPr lang="en-US" b="1" dirty="0">
                <a:solidFill>
                  <a:srgbClr val="555555"/>
                </a:solidFill>
                <a:latin typeface="Segoe UI"/>
                <a:cs typeface="Segoe UI"/>
              </a:rPr>
              <a:t>Accessible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: Fra hele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verden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via HTTP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eller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HTTPS +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understøtter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flere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sprog</a:t>
            </a:r>
          </a:p>
          <a:p>
            <a:r>
              <a:rPr lang="en-US" b="1" dirty="0">
                <a:solidFill>
                  <a:srgbClr val="555555"/>
                </a:solidFill>
                <a:latin typeface="Segoe UI"/>
                <a:cs typeface="Segoe UI"/>
              </a:rPr>
              <a:t>Durable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79532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(hot/cool/</a:t>
            </a:r>
            <a:r>
              <a:rPr lang="da-DK" sz="1200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 er </a:t>
            </a:r>
            <a:r>
              <a:rPr lang="da-DK" sz="1200" b="1" dirty="0">
                <a:ea typeface="+mn-lt"/>
                <a:cs typeface="+mn-lt"/>
              </a:rPr>
              <a:t>skalerbare, </a:t>
            </a:r>
            <a:r>
              <a:rPr lang="da-DK" sz="1200" b="1" i="1" dirty="0" err="1">
                <a:ea typeface="+mn-lt"/>
                <a:cs typeface="+mn-lt"/>
              </a:rPr>
              <a:t>accessible</a:t>
            </a:r>
            <a:r>
              <a:rPr lang="da-DK" sz="1200" b="1" i="1" dirty="0">
                <a:ea typeface="+mn-lt"/>
                <a:cs typeface="+mn-lt"/>
              </a:rPr>
              <a:t> </a:t>
            </a:r>
            <a:r>
              <a:rPr lang="da-DK" sz="1200" b="1" dirty="0">
                <a:ea typeface="+mn-lt"/>
                <a:cs typeface="+mn-lt"/>
              </a:rPr>
              <a:t>og </a:t>
            </a:r>
            <a:r>
              <a:rPr lang="da-DK" sz="1200" b="1" i="1" dirty="0">
                <a:ea typeface="+mn-lt"/>
                <a:cs typeface="+mn-lt"/>
              </a:rPr>
              <a:t>durable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2961-122B-8C4B-E11E-8789A7DBD13E}"/>
              </a:ext>
            </a:extLst>
          </p:cNvPr>
          <p:cNvSpPr txBox="1"/>
          <p:nvPr/>
        </p:nvSpPr>
        <p:spPr>
          <a:xfrm>
            <a:off x="8047180" y="1316180"/>
            <a:ext cx="3586884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555555"/>
                </a:solidFill>
                <a:latin typeface="futura-pt"/>
              </a:rPr>
              <a:t>Skalerbar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: Data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bliver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automatisk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skaleret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ud</a:t>
            </a:r>
            <a:endParaRPr lang="en-US" dirty="0" err="1">
              <a:solidFill>
                <a:srgbClr val="373F4C"/>
              </a:solidFill>
              <a:latin typeface="Segoe UI"/>
              <a:cs typeface="Segoe UI"/>
            </a:endParaRPr>
          </a:p>
          <a:p>
            <a:r>
              <a:rPr lang="en-US" b="1" dirty="0">
                <a:solidFill>
                  <a:srgbClr val="555555"/>
                </a:solidFill>
                <a:latin typeface="Segoe UI"/>
                <a:cs typeface="Segoe UI"/>
              </a:rPr>
              <a:t>Accessible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: Fra hele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verden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via HTTP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eller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HTTPS +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understøtter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flere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sprog</a:t>
            </a:r>
          </a:p>
          <a:p>
            <a:r>
              <a:rPr lang="en-US" b="1" dirty="0">
                <a:solidFill>
                  <a:srgbClr val="555555"/>
                </a:solidFill>
                <a:latin typeface="Segoe UI"/>
                <a:cs typeface="Segoe UI"/>
              </a:rPr>
              <a:t>Durable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88D6A-0BF2-D602-CD37-68EADC4299D5}"/>
              </a:ext>
            </a:extLst>
          </p:cNvPr>
          <p:cNvCxnSpPr/>
          <p:nvPr/>
        </p:nvCxnSpPr>
        <p:spPr>
          <a:xfrm flipH="1">
            <a:off x="7996381" y="3029527"/>
            <a:ext cx="678873" cy="134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E353C0-2462-1388-94F8-D722D64621BD}"/>
              </a:ext>
            </a:extLst>
          </p:cNvPr>
          <p:cNvSpPr txBox="1"/>
          <p:nvPr/>
        </p:nvSpPr>
        <p:spPr>
          <a:xfrm>
            <a:off x="1246909" y="4336854"/>
            <a:ext cx="8682181" cy="11083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4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(hot/cool/</a:t>
            </a:r>
            <a:r>
              <a:rPr lang="da-DK" sz="1200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 er skalerbare, </a:t>
            </a:r>
            <a:r>
              <a:rPr lang="da-DK" sz="1200" i="1" dirty="0" err="1">
                <a:ea typeface="+mn-lt"/>
                <a:cs typeface="+mn-lt"/>
              </a:rPr>
              <a:t>accessible</a:t>
            </a:r>
            <a:r>
              <a:rPr lang="da-DK" sz="1200" i="1" dirty="0">
                <a:ea typeface="+mn-lt"/>
                <a:cs typeface="+mn-lt"/>
              </a:rPr>
              <a:t> </a:t>
            </a:r>
            <a:r>
              <a:rPr lang="da-DK" sz="1200" dirty="0">
                <a:ea typeface="+mn-lt"/>
                <a:cs typeface="+mn-lt"/>
              </a:rPr>
              <a:t>og </a:t>
            </a:r>
            <a:r>
              <a:rPr lang="da-DK" sz="1200" i="1" dirty="0">
                <a:ea typeface="+mn-lt"/>
                <a:cs typeface="+mn-lt"/>
              </a:rPr>
              <a:t>durable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 dirty="0" err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22961-122B-8C4B-E11E-8789A7DBD13E}"/>
              </a:ext>
            </a:extLst>
          </p:cNvPr>
          <p:cNvSpPr txBox="1"/>
          <p:nvPr/>
        </p:nvSpPr>
        <p:spPr>
          <a:xfrm>
            <a:off x="8047180" y="1316180"/>
            <a:ext cx="3586884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55555"/>
                </a:solidFill>
                <a:latin typeface="futura-pt"/>
              </a:rPr>
              <a:t>Datacenter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: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bygning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, der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indeholder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flere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tusinde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fysiske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futura-pt"/>
              </a:rPr>
              <a:t>servere</a:t>
            </a:r>
            <a:r>
              <a:rPr lang="en-US" dirty="0">
                <a:solidFill>
                  <a:srgbClr val="555555"/>
                </a:solidFill>
                <a:latin typeface="futura-pt"/>
              </a:rPr>
              <a:t>.</a:t>
            </a:r>
            <a:endParaRPr lang="en-US" dirty="0">
              <a:solidFill>
                <a:srgbClr val="555555"/>
              </a:solidFill>
              <a:latin typeface="futura-pt"/>
              <a:cs typeface="Segoe UI"/>
            </a:endParaRPr>
          </a:p>
          <a:p>
            <a:r>
              <a:rPr lang="en-US" b="1" dirty="0">
                <a:solidFill>
                  <a:srgbClr val="555555"/>
                </a:solidFill>
                <a:latin typeface="Segoe UI"/>
                <a:cs typeface="Segoe UI"/>
              </a:rPr>
              <a:t>Region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: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Geografisk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område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,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fx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</a:t>
            </a:r>
            <a:r>
              <a:rPr lang="en-US" i="1" dirty="0">
                <a:solidFill>
                  <a:srgbClr val="555555"/>
                </a:solidFill>
                <a:latin typeface="Segoe UI"/>
                <a:cs typeface="Segoe UI"/>
              </a:rPr>
              <a:t>West Europe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 </a:t>
            </a:r>
            <a:r>
              <a:rPr lang="en-US" dirty="0" err="1">
                <a:solidFill>
                  <a:srgbClr val="555555"/>
                </a:solidFill>
                <a:latin typeface="Segoe UI"/>
                <a:cs typeface="Segoe UI"/>
              </a:rPr>
              <a:t>eller</a:t>
            </a:r>
            <a:r>
              <a:rPr lang="en-US" dirty="0">
                <a:solidFill>
                  <a:srgbClr val="555555"/>
                </a:solidFill>
                <a:latin typeface="Segoe UI"/>
                <a:cs typeface="Segoe UI"/>
              </a:rPr>
              <a:t> </a:t>
            </a:r>
            <a:r>
              <a:rPr lang="en-US" i="1" dirty="0">
                <a:solidFill>
                  <a:srgbClr val="555555"/>
                </a:solidFill>
                <a:latin typeface="Segoe UI"/>
                <a:cs typeface="Segoe UI"/>
              </a:rPr>
              <a:t>South India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288D6A-0BF2-D602-CD37-68EADC4299D5}"/>
              </a:ext>
            </a:extLst>
          </p:cNvPr>
          <p:cNvCxnSpPr/>
          <p:nvPr/>
        </p:nvCxnSpPr>
        <p:spPr>
          <a:xfrm flipH="1">
            <a:off x="7996381" y="2821709"/>
            <a:ext cx="886691" cy="153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E353C0-2462-1388-94F8-D722D64621BD}"/>
              </a:ext>
            </a:extLst>
          </p:cNvPr>
          <p:cNvSpPr txBox="1"/>
          <p:nvPr/>
        </p:nvSpPr>
        <p:spPr>
          <a:xfrm>
            <a:off x="1246909" y="4345243"/>
            <a:ext cx="8682181" cy="11083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4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1830050" cy="1325563"/>
          </a:xfrm>
        </p:spPr>
        <p:txBody>
          <a:bodyPr/>
          <a:lstStyle/>
          <a:p>
            <a:r>
              <a:rPr lang="en-US"/>
              <a:t>Storage?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4267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a-DK" sz="1600" dirty="0"/>
              <a:t>Resource Group</a:t>
            </a:r>
          </a:p>
          <a:p>
            <a:pPr lvl="1">
              <a:buFontTx/>
              <a:buChar char="-"/>
            </a:pPr>
            <a:r>
              <a:rPr lang="da-DK" sz="1600" dirty="0"/>
              <a:t>(</a:t>
            </a:r>
            <a:r>
              <a:rPr lang="da-DK" sz="1600" dirty="0" err="1"/>
              <a:t>Azure</a:t>
            </a:r>
            <a:r>
              <a:rPr lang="da-DK" sz="1600" dirty="0"/>
              <a:t>) </a:t>
            </a:r>
            <a:r>
              <a:rPr lang="da-DK" sz="1600" dirty="0" err="1"/>
              <a:t>Function</a:t>
            </a:r>
            <a:endParaRPr lang="da-DK" sz="1600" dirty="0" err="1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dirty="0">
                <a:cs typeface="Segoe UI"/>
              </a:rPr>
              <a:t>App Service Plan</a:t>
            </a:r>
            <a:endParaRPr lang="da-DK" sz="1600" dirty="0"/>
          </a:p>
          <a:p>
            <a:pPr lvl="1">
              <a:buFontTx/>
              <a:buChar char="-"/>
            </a:pPr>
            <a:r>
              <a:rPr lang="da-DK" sz="1600" dirty="0"/>
              <a:t>Storage</a:t>
            </a:r>
            <a:endParaRPr lang="da-DK" sz="1600" dirty="0">
              <a:cs typeface="Segoe UI"/>
            </a:endParaRPr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Et sted, vi kan gemme vores ting (data </a:t>
            </a:r>
            <a:r>
              <a:rPr lang="da-DK" sz="1200" dirty="0" err="1">
                <a:cs typeface="Segoe UI"/>
              </a:rPr>
              <a:t>objects</a:t>
            </a:r>
            <a:r>
              <a:rPr lang="da-DK" sz="1200" dirty="0">
                <a:cs typeface="Segoe UI"/>
              </a:rPr>
              <a:t>)</a:t>
            </a:r>
          </a:p>
          <a:p>
            <a:pPr lvl="2">
              <a:buFontTx/>
              <a:buChar char="-"/>
            </a:pPr>
            <a:r>
              <a:rPr lang="da-DK" sz="1200" dirty="0" err="1">
                <a:cs typeface="Segoe UI"/>
              </a:rPr>
              <a:t>Azure</a:t>
            </a:r>
            <a:r>
              <a:rPr lang="da-DK" sz="1200" dirty="0">
                <a:cs typeface="Segoe UI"/>
              </a:rPr>
              <a:t> </a:t>
            </a:r>
            <a:r>
              <a:rPr lang="da-DK" sz="1200" dirty="0" err="1">
                <a:cs typeface="Segoe UI"/>
              </a:rPr>
              <a:t>tilbydere</a:t>
            </a:r>
            <a:r>
              <a:rPr lang="da-DK" sz="1200" dirty="0">
                <a:cs typeface="Segoe UI"/>
              </a:rPr>
              <a:t> flere forskellige 5 former for storage-services, bl.a. </a:t>
            </a:r>
            <a:r>
              <a:rPr lang="da-DK" sz="1200" b="1" dirty="0" err="1">
                <a:cs typeface="Segoe UI"/>
              </a:rPr>
              <a:t>Blob</a:t>
            </a:r>
            <a:r>
              <a:rPr lang="da-DK" sz="1200" b="1" dirty="0">
                <a:cs typeface="Segoe UI"/>
              </a:rPr>
              <a:t> Storage</a:t>
            </a:r>
            <a:r>
              <a:rPr lang="da-DK" sz="1200" dirty="0">
                <a:cs typeface="Segoe UI"/>
              </a:rPr>
              <a:t>.</a:t>
            </a:r>
            <a:endParaRPr lang="da-DK" dirty="0"/>
          </a:p>
          <a:p>
            <a:pPr lvl="2">
              <a:buFontTx/>
              <a:buChar char="-"/>
            </a:pPr>
            <a:r>
              <a:rPr lang="da-DK" sz="1200" dirty="0">
                <a:cs typeface="Segoe UI"/>
              </a:rPr>
              <a:t>Mange konfigurationsmuligheder (fx Access </a:t>
            </a:r>
            <a:r>
              <a:rPr lang="da-DK" sz="1200" dirty="0" err="1">
                <a:cs typeface="Segoe UI"/>
              </a:rPr>
              <a:t>Tiers</a:t>
            </a:r>
            <a:r>
              <a:rPr lang="da-DK" sz="1200" dirty="0">
                <a:cs typeface="Segoe UI"/>
              </a:rPr>
              <a:t> (hot/cool/</a:t>
            </a:r>
            <a:r>
              <a:rPr lang="da-DK" sz="1200" dirty="0" err="1">
                <a:cs typeface="Segoe UI"/>
              </a:rPr>
              <a:t>archive</a:t>
            </a:r>
            <a:r>
              <a:rPr lang="da-DK" sz="1200" dirty="0">
                <a:cs typeface="Segoe UI"/>
              </a:rPr>
              <a:t>), </a:t>
            </a:r>
            <a:r>
              <a:rPr lang="da-DK" sz="1200" dirty="0" err="1">
                <a:cs typeface="Segoe UI"/>
              </a:rPr>
              <a:t>Throughput</a:t>
            </a:r>
            <a:r>
              <a:rPr lang="da-DK" sz="1200" dirty="0">
                <a:cs typeface="Segoe UI"/>
              </a:rPr>
              <a:t> Units, mm)</a:t>
            </a:r>
            <a:endParaRPr lang="da-DK" sz="120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>
                <a:ea typeface="+mn-lt"/>
                <a:cs typeface="+mn-lt"/>
              </a:rPr>
              <a:t>De er skalerbare, </a:t>
            </a:r>
            <a:r>
              <a:rPr lang="da-DK" sz="1200" i="1" dirty="0" err="1">
                <a:ea typeface="+mn-lt"/>
                <a:cs typeface="+mn-lt"/>
              </a:rPr>
              <a:t>accessible</a:t>
            </a:r>
            <a:r>
              <a:rPr lang="da-DK" sz="1200" i="1" dirty="0">
                <a:ea typeface="+mn-lt"/>
                <a:cs typeface="+mn-lt"/>
              </a:rPr>
              <a:t> </a:t>
            </a:r>
            <a:r>
              <a:rPr lang="da-DK" sz="1200" dirty="0">
                <a:ea typeface="+mn-lt"/>
                <a:cs typeface="+mn-lt"/>
              </a:rPr>
              <a:t>og </a:t>
            </a:r>
            <a:r>
              <a:rPr lang="da-DK" sz="1200" i="1" dirty="0">
                <a:ea typeface="+mn-lt"/>
                <a:cs typeface="+mn-lt"/>
              </a:rPr>
              <a:t>durable</a:t>
            </a:r>
            <a:endParaRPr lang="da-DK" sz="1200" dirty="0">
              <a:ea typeface="+mn-lt"/>
              <a:cs typeface="+mn-lt"/>
            </a:endParaRPr>
          </a:p>
          <a:p>
            <a:pPr lvl="2">
              <a:buFontTx/>
              <a:buChar char="-"/>
            </a:pPr>
            <a:r>
              <a:rPr lang="da-DK" sz="1200" dirty="0" err="1">
                <a:ea typeface="+mn-lt"/>
                <a:cs typeface="+mn-lt"/>
              </a:rPr>
              <a:t>Failover</a:t>
            </a:r>
            <a:r>
              <a:rPr lang="da-DK" sz="1200" dirty="0">
                <a:ea typeface="+mn-lt"/>
                <a:cs typeface="+mn-lt"/>
              </a:rPr>
              <a:t> scenarios / </a:t>
            </a:r>
            <a:r>
              <a:rPr lang="da-DK" sz="1200" dirty="0" err="1">
                <a:ea typeface="+mn-lt"/>
                <a:cs typeface="+mn-lt"/>
              </a:rPr>
              <a:t>redundancy</a:t>
            </a:r>
            <a:r>
              <a:rPr lang="da-DK" sz="1200" dirty="0">
                <a:ea typeface="+mn-lt"/>
                <a:cs typeface="+mn-lt"/>
              </a:rPr>
              <a:t>: </a:t>
            </a:r>
            <a:endParaRPr lang="da-DK" sz="1200" i="1" dirty="0" err="1">
              <a:ea typeface="+mn-lt"/>
              <a:cs typeface="+mn-lt"/>
            </a:endParaRP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Local Redundant Storage (</a:t>
            </a:r>
            <a:r>
              <a:rPr lang="da-DK" sz="1200" b="1" i="1" dirty="0">
                <a:ea typeface="+mn-lt"/>
                <a:cs typeface="+mn-lt"/>
              </a:rPr>
              <a:t>LRS</a:t>
            </a:r>
            <a:r>
              <a:rPr lang="da-DK" sz="1200" i="1" dirty="0">
                <a:ea typeface="+mn-lt"/>
                <a:cs typeface="+mn-lt"/>
              </a:rPr>
              <a:t>): Flere kopier indenfor samme </a:t>
            </a:r>
            <a:r>
              <a:rPr lang="da-DK" sz="1200" b="1" i="1" dirty="0">
                <a:ea typeface="+mn-lt"/>
                <a:cs typeface="+mn-lt"/>
              </a:rPr>
              <a:t>datacenter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Zone Redundant Storage (</a:t>
            </a:r>
            <a:r>
              <a:rPr lang="da-DK" sz="1200" b="1" i="1" dirty="0">
                <a:ea typeface="+mn-lt"/>
                <a:cs typeface="+mn-lt"/>
              </a:rPr>
              <a:t>ZRS</a:t>
            </a:r>
            <a:r>
              <a:rPr lang="da-DK" sz="1200" i="1" dirty="0">
                <a:ea typeface="+mn-lt"/>
                <a:cs typeface="+mn-lt"/>
              </a:rPr>
              <a:t>): Flere kopiere i flere datacentre indenfor samme </a:t>
            </a:r>
            <a:r>
              <a:rPr lang="da-DK" sz="1200" b="1" i="1" dirty="0">
                <a:ea typeface="+mn-lt"/>
                <a:cs typeface="+mn-lt"/>
              </a:rPr>
              <a:t>region</a:t>
            </a:r>
          </a:p>
          <a:p>
            <a:pPr lvl="3">
              <a:buFontTx/>
              <a:buChar char="-"/>
            </a:pPr>
            <a:r>
              <a:rPr lang="da-DK" sz="1200" i="1" dirty="0">
                <a:ea typeface="+mn-lt"/>
                <a:cs typeface="+mn-lt"/>
              </a:rPr>
              <a:t>Geo-Redundant Storage (</a:t>
            </a:r>
            <a:r>
              <a:rPr lang="da-DK" sz="1200" b="1" i="1" dirty="0">
                <a:ea typeface="+mn-lt"/>
                <a:cs typeface="+mn-lt"/>
              </a:rPr>
              <a:t>GRS</a:t>
            </a:r>
            <a:r>
              <a:rPr lang="da-DK" sz="1200" i="1" dirty="0">
                <a:ea typeface="+mn-lt"/>
                <a:cs typeface="+mn-lt"/>
              </a:rPr>
              <a:t>): Flere kopier i flere regioner</a:t>
            </a:r>
          </a:p>
          <a:p>
            <a:pPr lvl="3">
              <a:buFontTx/>
              <a:buChar char="-"/>
            </a:pPr>
            <a:r>
              <a:rPr lang="da-DK" sz="1200" i="1" dirty="0" err="1">
                <a:cs typeface="Segoe UI"/>
              </a:rPr>
              <a:t>ReadAccess</a:t>
            </a:r>
            <a:r>
              <a:rPr lang="da-DK" sz="1200" i="1" dirty="0">
                <a:cs typeface="Segoe UI"/>
              </a:rPr>
              <a:t> Geo-Redundant Storage (</a:t>
            </a:r>
            <a:r>
              <a:rPr lang="da-DK" sz="1200" b="1" i="1" dirty="0">
                <a:cs typeface="Segoe UI"/>
              </a:rPr>
              <a:t>RA-GRS</a:t>
            </a:r>
            <a:r>
              <a:rPr lang="da-DK" sz="1200" i="1" dirty="0">
                <a:cs typeface="Segoe UI"/>
              </a:rPr>
              <a:t>): Som GRS, men man kan samtidig læse fra kopierne i de andre regioner</a:t>
            </a:r>
          </a:p>
          <a:p>
            <a:pPr lvl="2">
              <a:buFontTx/>
              <a:buChar char="-"/>
            </a:pPr>
            <a:r>
              <a:rPr lang="da-DK" sz="1800" i="1" dirty="0">
                <a:cs typeface="Segoe UI"/>
              </a:rPr>
              <a:t>Vi skal danne en Storage </a:t>
            </a:r>
            <a:r>
              <a:rPr lang="da-DK" sz="1800" i="1" dirty="0" err="1">
                <a:cs typeface="Segoe UI"/>
              </a:rPr>
              <a:t>Account</a:t>
            </a:r>
            <a:r>
              <a:rPr lang="da-DK" sz="1800" i="1" dirty="0">
                <a:cs typeface="Segoe UI"/>
              </a:rPr>
              <a:t>, hvor vi så vælger en Storage service (Blot Storage)</a:t>
            </a:r>
          </a:p>
        </p:txBody>
      </p:sp>
    </p:spTree>
    <p:extLst>
      <p:ext uri="{BB962C8B-B14F-4D97-AF65-F5344CB8AC3E}">
        <p14:creationId xmlns:p14="http://schemas.microsoft.com/office/powerpoint/2010/main" val="2411856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C6EA9-7A6F-45DE-8B42-30B64374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41228"/>
            <a:ext cx="10515600" cy="2175543"/>
          </a:xfrm>
        </p:spPr>
        <p:txBody>
          <a:bodyPr anchor="ctr"/>
          <a:lstStyle/>
          <a:p>
            <a:r>
              <a:rPr lang="da-DK"/>
              <a:t>4. Praksis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4B9234A1-D2AD-4C60-8F9F-A4B8856AF50A}"/>
              </a:ext>
            </a:extLst>
          </p:cNvPr>
          <p:cNvCxnSpPr/>
          <p:nvPr/>
        </p:nvCxnSpPr>
        <p:spPr>
          <a:xfrm>
            <a:off x="933450" y="4029075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Øvelse 1: </a:t>
            </a:r>
            <a:r>
              <a:rPr lang="da-DK" err="1">
                <a:ea typeface="+mj-lt"/>
                <a:cs typeface="+mj-lt"/>
              </a:rPr>
              <a:t>Github</a:t>
            </a:r>
            <a:r>
              <a:rPr lang="da-DK">
                <a:ea typeface="+mj-lt"/>
                <a:cs typeface="+mj-lt"/>
              </a:rPr>
              <a:t> og Git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/>
              <a:t>Github</a:t>
            </a:r>
            <a:r>
              <a:rPr lang="da-DK" dirty="0"/>
              <a:t> og 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Dan et GitHub-</a:t>
            </a:r>
            <a:r>
              <a:rPr lang="da-DK" dirty="0" err="1"/>
              <a:t>repository</a:t>
            </a:r>
            <a:r>
              <a:rPr lang="da-DK" dirty="0"/>
              <a:t> (kaldes også </a:t>
            </a:r>
            <a:r>
              <a:rPr lang="da-DK" dirty="0" err="1"/>
              <a:t>repo</a:t>
            </a:r>
            <a:r>
              <a:rPr lang="da-DK" dirty="0"/>
              <a:t>) og </a:t>
            </a:r>
            <a:r>
              <a:rPr lang="da-DK" i="1" dirty="0" err="1"/>
              <a:t>clone</a:t>
            </a:r>
            <a:r>
              <a:rPr lang="da-DK" dirty="0"/>
              <a:t> jeres </a:t>
            </a:r>
            <a:r>
              <a:rPr lang="da-DK" dirty="0" err="1"/>
              <a:t>repo</a:t>
            </a:r>
            <a:r>
              <a:rPr lang="da-DK" dirty="0"/>
              <a:t>.</a:t>
            </a:r>
            <a:endParaRPr lang="da-DK" dirty="0"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Opret .</a:t>
            </a:r>
            <a:r>
              <a:rPr lang="da-DK" b="1" dirty="0" err="1"/>
              <a:t>gitignore</a:t>
            </a:r>
            <a:r>
              <a:rPr lang="da-DK" dirty="0"/>
              <a:t>-fil (brug gerne den, som Visual Studio selv har lavet)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Opret en fil i </a:t>
            </a:r>
            <a:r>
              <a:rPr lang="da-DK" dirty="0" err="1">
                <a:cs typeface="Segoe UI"/>
              </a:rPr>
              <a:t>repositoriet</a:t>
            </a:r>
            <a:endParaRPr lang="da-DK">
              <a:cs typeface="Segoe UI"/>
            </a:endParaRPr>
          </a:p>
          <a:p>
            <a:pPr marL="1028700" lvl="1" indent="-342900"/>
            <a:r>
              <a:rPr lang="da-DK" sz="1800" dirty="0" err="1">
                <a:cs typeface="Segoe UI"/>
              </a:rPr>
              <a:t>Commit</a:t>
            </a:r>
            <a:r>
              <a:rPr lang="da-DK" sz="1800" dirty="0">
                <a:cs typeface="Segoe UI"/>
              </a:rPr>
              <a:t> og Push filen</a:t>
            </a:r>
          </a:p>
          <a:p>
            <a:pPr marL="1028700" lvl="1" indent="-342900"/>
            <a:r>
              <a:rPr lang="da-DK" sz="1800" dirty="0">
                <a:cs typeface="Segoe UI"/>
              </a:rPr>
              <a:t>Verificer, at den nu er i dit </a:t>
            </a:r>
            <a:r>
              <a:rPr lang="da-DK" sz="1800" dirty="0" err="1">
                <a:cs typeface="Segoe UI"/>
              </a:rPr>
              <a:t>repository</a:t>
            </a:r>
            <a:endParaRPr lang="da-DK" sz="18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070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965C7B-8B2F-43EA-B711-30A0B559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Formål (Dag 1)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5C7A36C-54FF-4488-A343-3B65EDE76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2"/>
            <a:ext cx="10515600" cy="193345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a-DK"/>
              <a:t>At I får et indblik i og erfaring med: </a:t>
            </a:r>
          </a:p>
          <a:p>
            <a:pPr marL="285750" indent="-285750">
              <a:buFontTx/>
              <a:buChar char="-"/>
            </a:pPr>
            <a:r>
              <a:rPr lang="da-DK" err="1"/>
              <a:t>Github</a:t>
            </a:r>
            <a:r>
              <a:rPr lang="da-DK"/>
              <a:t> Actions</a:t>
            </a:r>
            <a:endParaRPr lang="da-DK"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da-DK" err="1"/>
              <a:t>Azure</a:t>
            </a:r>
            <a:r>
              <a:rPr lang="da-DK"/>
              <a:t> og </a:t>
            </a:r>
            <a:r>
              <a:rPr lang="da-DK" err="1"/>
              <a:t>Azure</a:t>
            </a:r>
            <a:r>
              <a:rPr lang="da-DK"/>
              <a:t> Portal</a:t>
            </a:r>
            <a:endParaRPr lang="da-DK"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da-DK"/>
              <a:t>CI/CD</a:t>
            </a:r>
            <a:endParaRPr lang="da-DK"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da-DK"/>
              <a:t>Ressource grupper (Storage </a:t>
            </a:r>
            <a:r>
              <a:rPr lang="da-DK" err="1"/>
              <a:t>Accounts</a:t>
            </a:r>
            <a:r>
              <a:rPr lang="da-DK"/>
              <a:t>, </a:t>
            </a:r>
            <a:r>
              <a:rPr lang="da-DK" err="1"/>
              <a:t>Azure</a:t>
            </a:r>
            <a:r>
              <a:rPr lang="da-DK"/>
              <a:t> </a:t>
            </a:r>
            <a:r>
              <a:rPr lang="da-DK" err="1"/>
              <a:t>Functions</a:t>
            </a:r>
            <a:r>
              <a:rPr lang="da-DK"/>
              <a:t>, App Service Plan)</a:t>
            </a:r>
            <a:endParaRPr lang="da-DK"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da-DK"/>
              <a:t>og mere…</a:t>
            </a:r>
            <a:endParaRPr lang="da-DK">
              <a:cs typeface="Segoe UI"/>
            </a:endParaRPr>
          </a:p>
          <a:p>
            <a:pPr marL="285750" indent="-285750">
              <a:buFontTx/>
              <a:buChar char="-"/>
            </a:pPr>
            <a:endParaRPr lang="da-DK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6077FC1E-1C33-D9AB-88B4-8E14657254AD}"/>
              </a:ext>
            </a:extLst>
          </p:cNvPr>
          <p:cNvSpPr txBox="1">
            <a:spLocks/>
          </p:cNvSpPr>
          <p:nvPr/>
        </p:nvSpPr>
        <p:spPr>
          <a:xfrm>
            <a:off x="361950" y="4583875"/>
            <a:ext cx="10515600" cy="415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- Dette sker gennem kort teori + øvelser.</a:t>
            </a:r>
          </a:p>
        </p:txBody>
      </p:sp>
      <p:sp>
        <p:nvSpPr>
          <p:cNvPr id="7" name="Pladsholder til tekst 4">
            <a:extLst>
              <a:ext uri="{FF2B5EF4-FFF2-40B4-BE49-F238E27FC236}">
                <a16:creationId xmlns:a16="http://schemas.microsoft.com/office/drawing/2014/main" id="{D4C60962-A54B-0E1A-7AA9-5ADE04308209}"/>
              </a:ext>
            </a:extLst>
          </p:cNvPr>
          <p:cNvSpPr txBox="1">
            <a:spLocks/>
          </p:cNvSpPr>
          <p:nvPr/>
        </p:nvSpPr>
        <p:spPr>
          <a:xfrm>
            <a:off x="361950" y="5021283"/>
            <a:ext cx="11002736" cy="4156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- Vi kommer til at kigge på Microsoft services, men tankegangen bag kan overføres til andre </a:t>
            </a:r>
            <a:r>
              <a:rPr lang="da-DK" err="1"/>
              <a:t>providers</a:t>
            </a:r>
            <a:r>
              <a:rPr lang="da-DK"/>
              <a:t> (fx AWS)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73BD2D6C-484C-EA25-0D00-DFA20BBAF4EF}"/>
              </a:ext>
            </a:extLst>
          </p:cNvPr>
          <p:cNvSpPr txBox="1">
            <a:spLocks/>
          </p:cNvSpPr>
          <p:nvPr/>
        </p:nvSpPr>
        <p:spPr>
          <a:xfrm>
            <a:off x="361949" y="5812971"/>
            <a:ext cx="11263993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/>
              <a:t>Vigtigst af alt: </a:t>
            </a:r>
            <a:r>
              <a:rPr lang="da-DK"/>
              <a:t>At I kommer klogere herfra og føler I har værktøjer med videre, som I kan bruge fremadrettet!</a:t>
            </a:r>
          </a:p>
        </p:txBody>
      </p:sp>
    </p:spTree>
    <p:extLst>
      <p:ext uri="{BB962C8B-B14F-4D97-AF65-F5344CB8AC3E}">
        <p14:creationId xmlns:p14="http://schemas.microsoft.com/office/powerpoint/2010/main" val="4049776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2: </a:t>
            </a:r>
            <a:r>
              <a:rPr lang="da-DK" err="1"/>
              <a:t>Azure</a:t>
            </a:r>
            <a:r>
              <a:rPr lang="da-DK"/>
              <a:t> Portal og Storage</a:t>
            </a:r>
            <a:endParaRPr lang="da-DK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/>
              <a:t>Azure</a:t>
            </a:r>
            <a:r>
              <a:rPr lang="da-DK" dirty="0"/>
              <a:t> Portal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Gå ind på </a:t>
            </a:r>
            <a:r>
              <a:rPr lang="da-DK" dirty="0" err="1"/>
              <a:t>Azure</a:t>
            </a:r>
            <a:r>
              <a:rPr lang="da-DK" dirty="0"/>
              <a:t> Portal (portal.azure.com)</a:t>
            </a:r>
            <a:endParaRPr lang="da-DK" dirty="0"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Log ind med jeres e-mail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Gå ind på jeres ressourcegruppe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Dan en Storage </a:t>
            </a:r>
            <a:r>
              <a:rPr lang="da-DK" dirty="0" err="1">
                <a:cs typeface="Segoe UI"/>
              </a:rPr>
              <a:t>Account</a:t>
            </a:r>
            <a:r>
              <a:rPr lang="da-DK" dirty="0">
                <a:cs typeface="Segoe UI"/>
              </a:rPr>
              <a:t> </a:t>
            </a:r>
          </a:p>
          <a:p>
            <a:pPr marL="1028700" lvl="1" indent="-342900"/>
            <a:r>
              <a:rPr lang="da-DK" sz="1400" b="1" dirty="0">
                <a:cs typeface="Segoe UI"/>
              </a:rPr>
              <a:t>Navn</a:t>
            </a:r>
            <a:r>
              <a:rPr lang="da-DK" sz="1400" dirty="0">
                <a:cs typeface="Segoe UI"/>
              </a:rPr>
              <a:t>: </a:t>
            </a:r>
            <a:r>
              <a:rPr lang="da-DK" sz="1400" i="1" dirty="0">
                <a:cs typeface="Segoe UI"/>
              </a:rPr>
              <a:t>følg reglerne der vises under oprettelsen</a:t>
            </a:r>
          </a:p>
          <a:p>
            <a:pPr marL="1028700" lvl="1" indent="-342900"/>
            <a:r>
              <a:rPr lang="da-DK" sz="1400" b="1" dirty="0">
                <a:cs typeface="Segoe UI"/>
              </a:rPr>
              <a:t>Region</a:t>
            </a:r>
            <a:r>
              <a:rPr lang="da-DK" sz="1400" dirty="0">
                <a:cs typeface="Segoe UI"/>
              </a:rPr>
              <a:t>: </a:t>
            </a:r>
            <a:r>
              <a:rPr lang="da-DK" sz="1400" i="1" dirty="0">
                <a:cs typeface="Segoe UI"/>
              </a:rPr>
              <a:t>West Europe</a:t>
            </a:r>
          </a:p>
          <a:p>
            <a:pPr marL="1028700" lvl="1" indent="-342900"/>
            <a:r>
              <a:rPr lang="da-DK" sz="1400" b="1" dirty="0">
                <a:cs typeface="Segoe UI"/>
              </a:rPr>
              <a:t>Performance</a:t>
            </a:r>
            <a:r>
              <a:rPr lang="da-DK" sz="1400" dirty="0">
                <a:cs typeface="Segoe UI"/>
              </a:rPr>
              <a:t>: S</a:t>
            </a:r>
            <a:r>
              <a:rPr lang="da-DK" sz="1400" i="1" dirty="0">
                <a:cs typeface="Segoe UI"/>
              </a:rPr>
              <a:t>tandard</a:t>
            </a:r>
            <a:endParaRPr lang="da-DK" sz="1400">
              <a:cs typeface="Segoe UI"/>
            </a:endParaRPr>
          </a:p>
          <a:p>
            <a:pPr marL="1028700" lvl="1" indent="-342900"/>
            <a:r>
              <a:rPr lang="da-DK" sz="1400" b="1" dirty="0" err="1">
                <a:ea typeface="+mn-lt"/>
                <a:cs typeface="+mn-lt"/>
              </a:rPr>
              <a:t>Redundancy</a:t>
            </a:r>
            <a:r>
              <a:rPr lang="da-DK" sz="1400" dirty="0">
                <a:ea typeface="+mn-lt"/>
                <a:cs typeface="+mn-lt"/>
              </a:rPr>
              <a:t>: </a:t>
            </a:r>
            <a:r>
              <a:rPr lang="da-DK" sz="1400" i="1" dirty="0" err="1">
                <a:ea typeface="+mn-lt"/>
                <a:cs typeface="+mn-lt"/>
              </a:rPr>
              <a:t>GeoRedundanceStorage</a:t>
            </a:r>
            <a:endParaRPr lang="da-DK" sz="1400" i="1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I jeres Storage </a:t>
            </a:r>
            <a:r>
              <a:rPr lang="da-DK" dirty="0" err="1">
                <a:cs typeface="Segoe UI"/>
              </a:rPr>
              <a:t>Account</a:t>
            </a:r>
            <a:r>
              <a:rPr lang="da-DK" dirty="0">
                <a:cs typeface="Segoe UI"/>
              </a:rPr>
              <a:t> skal I danne en container, I kalder for "images"</a:t>
            </a:r>
          </a:p>
        </p:txBody>
      </p:sp>
    </p:spTree>
    <p:extLst>
      <p:ext uri="{BB962C8B-B14F-4D97-AF65-F5344CB8AC3E}">
        <p14:creationId xmlns:p14="http://schemas.microsoft.com/office/powerpoint/2010/main" val="1449530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3: </a:t>
            </a:r>
            <a:r>
              <a:rPr lang="da-DK" err="1"/>
              <a:t>Azure</a:t>
            </a:r>
            <a:r>
              <a:rPr lang="da-DK"/>
              <a:t> </a:t>
            </a:r>
            <a:r>
              <a:rPr lang="da-DK" err="1"/>
              <a:t>Function</a:t>
            </a:r>
            <a:r>
              <a:rPr lang="da-DK"/>
              <a:t> (portalen)</a:t>
            </a:r>
            <a:endParaRPr lang="da-DK" err="1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/>
              <a:t>Azure</a:t>
            </a:r>
            <a:r>
              <a:rPr lang="da-DK" dirty="0"/>
              <a:t> Portal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Inde på </a:t>
            </a:r>
            <a:r>
              <a:rPr lang="da-DK" dirty="0" err="1"/>
              <a:t>Azure</a:t>
            </a:r>
            <a:r>
              <a:rPr lang="da-DK" dirty="0"/>
              <a:t> Portal, danner I en ressource af typen "</a:t>
            </a:r>
            <a:r>
              <a:rPr lang="da-DK" dirty="0" err="1"/>
              <a:t>Function</a:t>
            </a:r>
            <a:r>
              <a:rPr lang="da-DK" dirty="0"/>
              <a:t> App"</a:t>
            </a:r>
            <a:endParaRPr lang="da-DK" dirty="0"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I navngiver den jeres </a:t>
            </a:r>
            <a:r>
              <a:rPr lang="da-DK" dirty="0" err="1">
                <a:cs typeface="Segoe UI"/>
              </a:rPr>
              <a:t>nickname</a:t>
            </a:r>
            <a:r>
              <a:rPr lang="da-DK" dirty="0">
                <a:cs typeface="Segoe UI"/>
              </a:rPr>
              <a:t> + "idaevent" </a:t>
            </a:r>
          </a:p>
          <a:p>
            <a:r>
              <a:rPr lang="da-DK" dirty="0">
                <a:cs typeface="Segoe UI"/>
              </a:rPr>
              <a:t>                  Fx -&gt; "</a:t>
            </a:r>
            <a:r>
              <a:rPr lang="da-DK" dirty="0" err="1">
                <a:cs typeface="Segoe UI"/>
              </a:rPr>
              <a:t>starlordidaevent</a:t>
            </a:r>
            <a:r>
              <a:rPr lang="da-DK" dirty="0">
                <a:cs typeface="Segoe UI"/>
              </a:rPr>
              <a:t>"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.NET 6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Windows 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App Service Plan = "</a:t>
            </a:r>
            <a:r>
              <a:rPr lang="da-DK" b="1" dirty="0" err="1">
                <a:cs typeface="Segoe UI"/>
              </a:rPr>
              <a:t>Consumption</a:t>
            </a:r>
            <a:r>
              <a:rPr lang="da-DK" dirty="0">
                <a:cs typeface="Segoe UI"/>
              </a:rPr>
              <a:t>" 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"</a:t>
            </a:r>
            <a:r>
              <a:rPr lang="da-DK" b="1" dirty="0">
                <a:cs typeface="Segoe UI"/>
              </a:rPr>
              <a:t>Hosting</a:t>
            </a:r>
            <a:r>
              <a:rPr lang="da-DK" dirty="0">
                <a:cs typeface="Segoe UI"/>
              </a:rPr>
              <a:t>" =&gt; vælges den </a:t>
            </a:r>
            <a:r>
              <a:rPr lang="da-DK" dirty="0" err="1">
                <a:cs typeface="Segoe UI"/>
              </a:rPr>
              <a:t>storage</a:t>
            </a:r>
            <a:r>
              <a:rPr lang="da-DK" dirty="0">
                <a:cs typeface="Segoe UI"/>
              </a:rPr>
              <a:t> </a:t>
            </a:r>
            <a:r>
              <a:rPr lang="da-DK" dirty="0" err="1">
                <a:cs typeface="Segoe UI"/>
              </a:rPr>
              <a:t>account</a:t>
            </a:r>
            <a:r>
              <a:rPr lang="da-DK" dirty="0">
                <a:cs typeface="Segoe UI"/>
              </a:rPr>
              <a:t>, I tidligere oprettede.</a:t>
            </a:r>
          </a:p>
          <a:p>
            <a:pPr marL="285750" indent="-285750">
              <a:buChar char="•"/>
            </a:pPr>
            <a:endParaRPr lang="da-DK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76325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4: </a:t>
            </a:r>
            <a:r>
              <a:rPr lang="da-DK" err="1"/>
              <a:t>Azure</a:t>
            </a:r>
            <a:r>
              <a:rPr lang="da-DK"/>
              <a:t> </a:t>
            </a:r>
            <a:r>
              <a:rPr lang="da-DK" err="1"/>
              <a:t>Function</a:t>
            </a:r>
            <a:r>
              <a:rPr lang="da-DK"/>
              <a:t> (Visual Studio)</a:t>
            </a:r>
            <a:endParaRPr lang="da-DK" err="1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/>
              <a:t>Azure</a:t>
            </a:r>
            <a:r>
              <a:rPr lang="da-DK" dirty="0"/>
              <a:t> Portal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Åben Visual Studio.</a:t>
            </a:r>
            <a:endParaRPr lang="da-DK" dirty="0">
              <a:cs typeface="Segoe UI"/>
            </a:endParaRPr>
          </a:p>
          <a:p>
            <a:pPr marL="342900" indent="-342900">
              <a:buChar char="•"/>
            </a:pPr>
            <a:r>
              <a:rPr lang="da-DK" dirty="0">
                <a:cs typeface="Segoe UI"/>
              </a:rPr>
              <a:t>Dan et projekt af typen "</a:t>
            </a:r>
            <a:r>
              <a:rPr lang="da-DK" dirty="0" err="1">
                <a:cs typeface="Segoe UI"/>
              </a:rPr>
              <a:t>Azure</a:t>
            </a:r>
            <a:r>
              <a:rPr lang="da-DK" dirty="0">
                <a:cs typeface="Segoe UI"/>
              </a:rPr>
              <a:t> </a:t>
            </a:r>
            <a:r>
              <a:rPr lang="da-DK" dirty="0" err="1">
                <a:cs typeface="Segoe UI"/>
              </a:rPr>
              <a:t>Function</a:t>
            </a:r>
            <a:r>
              <a:rPr lang="da-DK" dirty="0">
                <a:cs typeface="Segoe UI"/>
              </a:rPr>
              <a:t>"</a:t>
            </a:r>
          </a:p>
          <a:p>
            <a:pPr marL="1028700" lvl="1"/>
            <a:r>
              <a:rPr lang="da-DK" sz="1800" dirty="0">
                <a:cs typeface="Segoe UI"/>
              </a:rPr>
              <a:t>Http Trigger</a:t>
            </a:r>
          </a:p>
          <a:p>
            <a:pPr marL="1028700" lvl="1"/>
            <a:r>
              <a:rPr lang="da-DK" sz="1800" dirty="0">
                <a:cs typeface="Segoe UI"/>
              </a:rPr>
              <a:t>Windows</a:t>
            </a:r>
            <a:endParaRPr lang="da-DK" dirty="0">
              <a:cs typeface="Segoe UI"/>
            </a:endParaRPr>
          </a:p>
          <a:p>
            <a:pPr marL="1028700" lvl="1"/>
            <a:r>
              <a:rPr lang="da-DK" sz="1800" dirty="0">
                <a:cs typeface="Segoe UI"/>
              </a:rPr>
              <a:t>Af Storage vælges den, som I oprettede i "Øvelse 2" (</a:t>
            </a:r>
            <a:r>
              <a:rPr lang="da-DK" sz="1800" dirty="0">
                <a:ea typeface="+mn-lt"/>
                <a:cs typeface="+mn-lt"/>
              </a:rPr>
              <a:t>"</a:t>
            </a:r>
            <a:r>
              <a:rPr lang="da-DK" sz="1800" dirty="0" err="1">
                <a:ea typeface="+mn-lt"/>
                <a:cs typeface="+mn-lt"/>
              </a:rPr>
              <a:t>starlordidaevent</a:t>
            </a:r>
            <a:r>
              <a:rPr lang="da-DK" sz="1800" dirty="0">
                <a:ea typeface="+mn-lt"/>
                <a:cs typeface="+mn-lt"/>
              </a:rPr>
              <a:t>")</a:t>
            </a:r>
          </a:p>
          <a:p>
            <a:pPr marL="1028700" lvl="1"/>
            <a:r>
              <a:rPr lang="da-DK" sz="1800" dirty="0" err="1">
                <a:ea typeface="+mn-lt"/>
                <a:cs typeface="+mn-lt"/>
              </a:rPr>
              <a:t>Publish</a:t>
            </a:r>
            <a:r>
              <a:rPr lang="da-DK" sz="1800" dirty="0">
                <a:ea typeface="+mn-lt"/>
                <a:cs typeface="+mn-lt"/>
              </a:rPr>
              <a:t> jeres </a:t>
            </a:r>
            <a:r>
              <a:rPr lang="da-DK" sz="1800" dirty="0" err="1">
                <a:ea typeface="+mn-lt"/>
                <a:cs typeface="+mn-lt"/>
              </a:rPr>
              <a:t>function</a:t>
            </a:r>
            <a:r>
              <a:rPr lang="da-DK" sz="1800" dirty="0">
                <a:ea typeface="+mn-lt"/>
                <a:cs typeface="+mn-lt"/>
              </a:rPr>
              <a:t> til jeres </a:t>
            </a:r>
            <a:r>
              <a:rPr lang="da-DK" sz="1800" dirty="0" err="1">
                <a:ea typeface="+mn-lt"/>
                <a:cs typeface="+mn-lt"/>
              </a:rPr>
              <a:t>rg</a:t>
            </a:r>
            <a:r>
              <a:rPr lang="da-DK" sz="1800" dirty="0">
                <a:ea typeface="+mn-lt"/>
                <a:cs typeface="+mn-lt"/>
              </a:rPr>
              <a:t> (</a:t>
            </a:r>
            <a:r>
              <a:rPr lang="da-DK" sz="1800" dirty="0" err="1">
                <a:ea typeface="+mn-lt"/>
                <a:cs typeface="+mn-lt"/>
              </a:rPr>
              <a:t>resource</a:t>
            </a:r>
            <a:r>
              <a:rPr lang="da-DK" sz="1800" dirty="0">
                <a:ea typeface="+mn-lt"/>
                <a:cs typeface="+mn-lt"/>
              </a:rPr>
              <a:t> </a:t>
            </a:r>
            <a:r>
              <a:rPr lang="da-DK" sz="1800" dirty="0" err="1">
                <a:ea typeface="+mn-lt"/>
                <a:cs typeface="+mn-lt"/>
              </a:rPr>
              <a:t>group</a:t>
            </a:r>
            <a:r>
              <a:rPr lang="da-DK" sz="1800" dirty="0">
                <a:ea typeface="+mn-lt"/>
                <a:cs typeface="+mn-lt"/>
              </a:rPr>
              <a:t>) på portalen</a:t>
            </a:r>
          </a:p>
          <a:p>
            <a:pPr marL="1028700" lvl="1"/>
            <a:r>
              <a:rPr lang="da-DK" sz="1800" dirty="0">
                <a:cs typeface="Segoe UI"/>
              </a:rPr>
              <a:t>Test jeres </a:t>
            </a:r>
            <a:r>
              <a:rPr lang="da-DK" sz="1800" dirty="0" err="1">
                <a:cs typeface="Segoe UI"/>
              </a:rPr>
              <a:t>Function</a:t>
            </a:r>
            <a:r>
              <a:rPr lang="da-DK" sz="1800" dirty="0">
                <a:cs typeface="Segoe UI"/>
              </a:rPr>
              <a:t> inde på portalen</a:t>
            </a:r>
          </a:p>
          <a:p>
            <a:pPr marL="1028700" lvl="1"/>
            <a:r>
              <a:rPr lang="da-DK" sz="1800" i="1" dirty="0">
                <a:cs typeface="Segoe UI"/>
              </a:rPr>
              <a:t>Kan også testes via </a:t>
            </a:r>
            <a:r>
              <a:rPr lang="da-DK" sz="1800" b="1" i="1" dirty="0" err="1">
                <a:cs typeface="Segoe UI"/>
              </a:rPr>
              <a:t>Postman</a:t>
            </a:r>
            <a:endParaRPr lang="da-DK" sz="1800" b="1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1485900" lvl="2"/>
            <a:endParaRPr lang="da-DK" sz="1400" dirty="0">
              <a:cs typeface="Segoe UI"/>
            </a:endParaRPr>
          </a:p>
          <a:p>
            <a:pPr marL="285750" indent="-285750"/>
            <a:endParaRPr lang="da-DK" dirty="0"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D1D67-9A84-9E1D-2E0F-7A088CC3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66" y="1373252"/>
            <a:ext cx="6153466" cy="146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371D3-B48E-B248-E8EC-2450D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84" y="3643322"/>
            <a:ext cx="4826248" cy="19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5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5: </a:t>
            </a:r>
            <a:r>
              <a:rPr lang="da-DK" err="1"/>
              <a:t>Azure</a:t>
            </a:r>
            <a:r>
              <a:rPr lang="da-DK"/>
              <a:t> </a:t>
            </a:r>
            <a:r>
              <a:rPr lang="da-DK" err="1"/>
              <a:t>Function</a:t>
            </a:r>
            <a:r>
              <a:rPr lang="da-DK"/>
              <a:t> -&gt; </a:t>
            </a:r>
            <a:r>
              <a:rPr lang="da-DK" err="1"/>
              <a:t>ImageResizer</a:t>
            </a:r>
            <a:endParaRPr lang="da-DK" err="1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a-DK" dirty="0" err="1"/>
              <a:t>Azure</a:t>
            </a:r>
            <a:r>
              <a:rPr lang="da-DK" dirty="0"/>
              <a:t> Portal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Inde i Visual Studio skal jeres </a:t>
            </a:r>
            <a:r>
              <a:rPr lang="da-DK" dirty="0" err="1">
                <a:cs typeface="Segoe UI"/>
              </a:rPr>
              <a:t>function</a:t>
            </a:r>
            <a:r>
              <a:rPr lang="da-DK" dirty="0">
                <a:cs typeface="Segoe UI"/>
              </a:rPr>
              <a:t> nu </a:t>
            </a:r>
            <a:r>
              <a:rPr lang="da-DK" dirty="0" err="1">
                <a:cs typeface="Segoe UI"/>
              </a:rPr>
              <a:t>renames</a:t>
            </a:r>
            <a:r>
              <a:rPr lang="da-DK" dirty="0">
                <a:cs typeface="Segoe UI"/>
              </a:rPr>
              <a:t> til "</a:t>
            </a:r>
            <a:r>
              <a:rPr lang="da-DK" dirty="0" err="1">
                <a:cs typeface="Segoe UI"/>
              </a:rPr>
              <a:t>ImageResizer</a:t>
            </a:r>
            <a:r>
              <a:rPr lang="da-DK" dirty="0">
                <a:cs typeface="Segoe UI"/>
              </a:rPr>
              <a:t>".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Man skal kunne sende et billede til jeres </a:t>
            </a:r>
            <a:r>
              <a:rPr lang="da-DK" dirty="0" err="1">
                <a:cs typeface="Segoe UI"/>
              </a:rPr>
              <a:t>Function</a:t>
            </a:r>
            <a:r>
              <a:rPr lang="da-DK" dirty="0">
                <a:cs typeface="Segoe UI"/>
              </a:rPr>
              <a:t> (via </a:t>
            </a:r>
            <a:r>
              <a:rPr lang="da-DK" dirty="0" err="1">
                <a:cs typeface="Segoe UI"/>
              </a:rPr>
              <a:t>Postman</a:t>
            </a:r>
            <a:r>
              <a:rPr lang="da-DK" dirty="0">
                <a:cs typeface="Segoe UI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b="1" dirty="0">
                <a:cs typeface="Segoe UI"/>
              </a:rPr>
              <a:t>Template/guide</a:t>
            </a:r>
            <a:r>
              <a:rPr lang="da-DK" dirty="0">
                <a:cs typeface="Segoe UI"/>
              </a:rPr>
              <a:t> kan findes </a:t>
            </a:r>
            <a:r>
              <a:rPr lang="da-DK" i="1" dirty="0">
                <a:cs typeface="Segoe UI"/>
              </a:rPr>
              <a:t>https://github.com/BadaBoomski/idaeventresizeimageguide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cs typeface="Segoe UI"/>
              </a:rPr>
              <a:t>Den skal </a:t>
            </a:r>
            <a:r>
              <a:rPr lang="da-DK" dirty="0" err="1">
                <a:cs typeface="Segoe UI"/>
              </a:rPr>
              <a:t>resize</a:t>
            </a:r>
            <a:r>
              <a:rPr lang="da-DK" dirty="0">
                <a:cs typeface="Segoe UI"/>
              </a:rPr>
              <a:t> billedet</a:t>
            </a:r>
            <a:endParaRPr lang="da-DK" sz="1800" dirty="0">
              <a:cs typeface="Segoe UI"/>
            </a:endParaRPr>
          </a:p>
          <a:p>
            <a:pPr marL="342900" indent="-342900">
              <a:buChar char="•"/>
            </a:pPr>
            <a:r>
              <a:rPr lang="da-DK" dirty="0">
                <a:cs typeface="Segoe UI"/>
              </a:rPr>
              <a:t>Og uploade som </a:t>
            </a:r>
            <a:r>
              <a:rPr lang="da-DK" i="1" dirty="0" err="1">
                <a:cs typeface="Segoe UI"/>
              </a:rPr>
              <a:t>blob</a:t>
            </a:r>
            <a:r>
              <a:rPr lang="da-DK" dirty="0">
                <a:cs typeface="Segoe UI"/>
              </a:rPr>
              <a:t> det til vores (</a:t>
            </a:r>
            <a:r>
              <a:rPr lang="da-DK" dirty="0" err="1">
                <a:cs typeface="Segoe UI"/>
              </a:rPr>
              <a:t>blob</a:t>
            </a:r>
            <a:r>
              <a:rPr lang="da-DK" dirty="0">
                <a:cs typeface="Segoe UI"/>
              </a:rPr>
              <a:t>) Storage.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da-DK" i="1" dirty="0">
                <a:ea typeface="+mn-lt"/>
                <a:cs typeface="+mn-lt"/>
              </a:rPr>
              <a:t>Make it </a:t>
            </a:r>
            <a:r>
              <a:rPr lang="da-DK" i="1" dirty="0" err="1">
                <a:ea typeface="+mn-lt"/>
                <a:cs typeface="+mn-lt"/>
              </a:rPr>
              <a:t>work</a:t>
            </a:r>
            <a:r>
              <a:rPr lang="da-DK" i="1" dirty="0">
                <a:ea typeface="+mn-lt"/>
                <a:cs typeface="+mn-lt"/>
              </a:rPr>
              <a:t>, </a:t>
            </a:r>
            <a:r>
              <a:rPr lang="da-DK" i="1" dirty="0" err="1">
                <a:ea typeface="+mn-lt"/>
                <a:cs typeface="+mn-lt"/>
              </a:rPr>
              <a:t>then</a:t>
            </a:r>
            <a:r>
              <a:rPr lang="da-DK" i="1" dirty="0">
                <a:ea typeface="+mn-lt"/>
                <a:cs typeface="+mn-lt"/>
              </a:rPr>
              <a:t> </a:t>
            </a:r>
            <a:r>
              <a:rPr lang="da-DK" i="1" dirty="0" err="1">
                <a:ea typeface="+mn-lt"/>
                <a:cs typeface="+mn-lt"/>
              </a:rPr>
              <a:t>improve</a:t>
            </a:r>
            <a:r>
              <a:rPr lang="da-DK" i="1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1028700" lvl="1">
              <a:buFont typeface="Arial,Sans-Serif" panose="020B0604020202020204" pitchFamily="34" charset="0"/>
              <a:buChar char="•"/>
            </a:pPr>
            <a:r>
              <a:rPr lang="da-DK" sz="1600" i="1" dirty="0">
                <a:ea typeface="+mn-lt"/>
                <a:cs typeface="+mn-lt"/>
              </a:rPr>
              <a:t>Hvad hvis billedet allerede findes?</a:t>
            </a:r>
            <a:endParaRPr lang="en-US" sz="1600" dirty="0">
              <a:ea typeface="+mn-lt"/>
              <a:cs typeface="+mn-lt"/>
            </a:endParaRPr>
          </a:p>
          <a:p>
            <a:pPr marL="1028700" lvl="1">
              <a:buFont typeface="Arial,Sans-Serif" panose="020B0604020202020204" pitchFamily="34" charset="0"/>
              <a:buChar char="•"/>
            </a:pPr>
            <a:r>
              <a:rPr lang="da-DK" sz="1600" i="1" dirty="0">
                <a:ea typeface="+mn-lt"/>
                <a:cs typeface="+mn-lt"/>
              </a:rPr>
              <a:t>Clean </a:t>
            </a:r>
            <a:r>
              <a:rPr lang="da-DK" sz="1600" i="1" dirty="0" err="1">
                <a:ea typeface="+mn-lt"/>
                <a:cs typeface="+mn-lt"/>
              </a:rPr>
              <a:t>code</a:t>
            </a:r>
            <a:endParaRPr lang="da-DK" sz="1600" dirty="0">
              <a:ea typeface="+mn-lt"/>
              <a:cs typeface="+mn-lt"/>
            </a:endParaRPr>
          </a:p>
          <a:p>
            <a:pPr marL="1028700" lvl="1">
              <a:buFont typeface="Arial,Sans-Serif" panose="020B0604020202020204" pitchFamily="34" charset="0"/>
              <a:buChar char="•"/>
            </a:pPr>
            <a:r>
              <a:rPr lang="da-DK" sz="1600" i="1" dirty="0" err="1">
                <a:ea typeface="+mn-lt"/>
                <a:cs typeface="+mn-lt"/>
              </a:rPr>
              <a:t>Etc</a:t>
            </a:r>
            <a:endParaRPr lang="da-DK" sz="1600" dirty="0">
              <a:cs typeface="Segoe UI"/>
            </a:endParaRPr>
          </a:p>
          <a:p>
            <a:pPr marL="342900" indent="-342900">
              <a:buChar char="•"/>
            </a:pPr>
            <a:r>
              <a:rPr lang="da-DK" dirty="0">
                <a:cs typeface="Segoe UI"/>
              </a:rPr>
              <a:t>Test/verificer med </a:t>
            </a:r>
            <a:r>
              <a:rPr lang="da-DK" b="1" dirty="0" err="1">
                <a:cs typeface="Segoe UI"/>
              </a:rPr>
              <a:t>Postman</a:t>
            </a:r>
            <a:endParaRPr lang="da-DK" b="1" dirty="0">
              <a:cs typeface="Segoe UI"/>
            </a:endParaRPr>
          </a:p>
          <a:p>
            <a:pPr marL="342900" indent="-342900">
              <a:buChar char="•"/>
            </a:pPr>
            <a:r>
              <a:rPr lang="da-DK" dirty="0">
                <a:cs typeface="Segoe UI"/>
              </a:rPr>
              <a:t>Push jeres løsning til jeres </a:t>
            </a:r>
            <a:r>
              <a:rPr lang="da-DK" dirty="0" err="1">
                <a:cs typeface="Segoe UI"/>
              </a:rPr>
              <a:t>Github</a:t>
            </a:r>
            <a:r>
              <a:rPr lang="da-DK" dirty="0">
                <a:cs typeface="Segoe UI"/>
              </a:rPr>
              <a:t> </a:t>
            </a:r>
            <a:r>
              <a:rPr lang="da-DK" dirty="0" err="1">
                <a:cs typeface="Segoe UI"/>
              </a:rPr>
              <a:t>repository</a:t>
            </a:r>
            <a:endParaRPr lang="da-DK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2400300" lvl="2" indent="0">
              <a:buNone/>
            </a:pPr>
            <a:endParaRPr lang="da-DK" sz="1400" dirty="0">
              <a:cs typeface="Segoe UI"/>
            </a:endParaRPr>
          </a:p>
          <a:p>
            <a:pPr marL="1485900" lvl="2"/>
            <a:endParaRPr lang="da-DK" sz="1400" dirty="0">
              <a:cs typeface="Segoe UI"/>
            </a:endParaRPr>
          </a:p>
          <a:p>
            <a:pPr marL="285750" indent="-285750"/>
            <a:endParaRPr lang="da-DK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49495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6: </a:t>
            </a:r>
            <a:r>
              <a:rPr lang="da-DK" err="1"/>
              <a:t>Azure</a:t>
            </a:r>
            <a:r>
              <a:rPr lang="da-DK"/>
              <a:t> CLI -&gt; </a:t>
            </a:r>
            <a:r>
              <a:rPr lang="da-DK" err="1"/>
              <a:t>deploy</a:t>
            </a:r>
            <a:r>
              <a:rPr lang="da-DK"/>
              <a:t> ressourcer via scripts</a:t>
            </a:r>
            <a:endParaRPr lang="da-DK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Des mere, vi kan automatisere, des bedre!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Gå ind på portalen, ind på din </a:t>
            </a:r>
            <a:r>
              <a:rPr lang="da-DK" dirty="0" err="1">
                <a:cs typeface="Segoe UI"/>
              </a:rPr>
              <a:t>rg</a:t>
            </a:r>
            <a:r>
              <a:rPr lang="da-DK" dirty="0">
                <a:cs typeface="Segoe UI"/>
              </a:rPr>
              <a:t> og slet </a:t>
            </a:r>
            <a:r>
              <a:rPr lang="da-DK" b="1" dirty="0">
                <a:cs typeface="Segoe UI"/>
              </a:rPr>
              <a:t>(kun) </a:t>
            </a:r>
            <a:r>
              <a:rPr lang="da-DK" dirty="0" err="1">
                <a:cs typeface="Segoe UI"/>
              </a:rPr>
              <a:t>resourcer</a:t>
            </a:r>
            <a:r>
              <a:rPr lang="da-DK" dirty="0">
                <a:cs typeface="Segoe UI"/>
              </a:rPr>
              <a:t>, </a:t>
            </a:r>
            <a:r>
              <a:rPr lang="da-DK" u="sng" dirty="0">
                <a:cs typeface="Segoe UI"/>
              </a:rPr>
              <a:t>der er i din </a:t>
            </a:r>
            <a:r>
              <a:rPr lang="da-DK" u="sng" dirty="0" err="1">
                <a:cs typeface="Segoe UI"/>
              </a:rPr>
              <a:t>rg</a:t>
            </a:r>
            <a:endParaRPr lang="da-DK" u="sng" dirty="0">
              <a:cs typeface="Segoe UI"/>
            </a:endParaRP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Vi skal nu danne vores ressourcer via scripts. </a:t>
            </a:r>
            <a:r>
              <a:rPr lang="da-DK" i="1" dirty="0">
                <a:cs typeface="Segoe UI"/>
              </a:rPr>
              <a:t>(kræver AZ CLI installeret)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I jeres solution skal I tilføje en .ps1-fil, der hedder "</a:t>
            </a:r>
            <a:r>
              <a:rPr lang="da-DK" dirty="0" err="1">
                <a:cs typeface="Segoe UI"/>
              </a:rPr>
              <a:t>deploy-resources</a:t>
            </a:r>
            <a:r>
              <a:rPr lang="da-DK" dirty="0">
                <a:cs typeface="Segoe UI"/>
              </a:rPr>
              <a:t>".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Benyt evt. </a:t>
            </a:r>
            <a:r>
              <a:rPr lang="da-DK" dirty="0" err="1">
                <a:cs typeface="Segoe UI"/>
              </a:rPr>
              <a:t>tutorial</a:t>
            </a:r>
            <a:r>
              <a:rPr lang="da-DK" dirty="0">
                <a:cs typeface="Segoe UI"/>
              </a:rPr>
              <a:t> fra </a:t>
            </a:r>
            <a:r>
              <a:rPr lang="da-DK" dirty="0">
                <a:ea typeface="+mn-lt"/>
                <a:cs typeface="+mn-lt"/>
                <a:hlinkClick r:id="rId2"/>
              </a:rPr>
              <a:t>https://github.com/BadaBoomski/myfirstpowershelldeploymentscript</a:t>
            </a:r>
            <a:endParaRPr lang="da-DK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da-DK" dirty="0">
                <a:ea typeface="+mn-lt"/>
                <a:cs typeface="+mn-lt"/>
              </a:rPr>
              <a:t>Verificer at jeres </a:t>
            </a:r>
            <a:r>
              <a:rPr lang="da-DK" dirty="0" err="1">
                <a:ea typeface="+mn-lt"/>
                <a:cs typeface="+mn-lt"/>
              </a:rPr>
              <a:t>deploymentscript</a:t>
            </a:r>
            <a:r>
              <a:rPr lang="da-DK" dirty="0">
                <a:ea typeface="+mn-lt"/>
                <a:cs typeface="+mn-lt"/>
              </a:rPr>
              <a:t> virker.</a:t>
            </a:r>
          </a:p>
          <a:p>
            <a:pPr marL="285750" indent="-285750">
              <a:buChar char="•"/>
            </a:pPr>
            <a:r>
              <a:rPr lang="da-DK" dirty="0">
                <a:ea typeface="+mn-lt"/>
                <a:cs typeface="+mn-lt"/>
              </a:rPr>
              <a:t>Herefter kan I pushe jeres .ps1-fil til jeres </a:t>
            </a:r>
            <a:r>
              <a:rPr lang="da-DK" dirty="0" err="1">
                <a:ea typeface="+mn-lt"/>
                <a:cs typeface="+mn-lt"/>
              </a:rPr>
              <a:t>Github-repository</a:t>
            </a:r>
            <a:endParaRPr lang="da-DK" dirty="0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da-DK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4301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6: </a:t>
            </a:r>
            <a:r>
              <a:rPr lang="da-DK" err="1"/>
              <a:t>Azure</a:t>
            </a:r>
            <a:r>
              <a:rPr lang="da-DK"/>
              <a:t> CLI -&gt; </a:t>
            </a:r>
            <a:r>
              <a:rPr lang="da-DK" err="1"/>
              <a:t>deploy</a:t>
            </a:r>
            <a:r>
              <a:rPr lang="da-DK"/>
              <a:t> ressourcer via scripts</a:t>
            </a:r>
            <a:endParaRPr lang="da-DK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Hent AZ CLI:</a:t>
            </a:r>
          </a:p>
          <a:p>
            <a:endParaRPr lang="da-DK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ea typeface="+mn-lt"/>
                <a:cs typeface="+mn-lt"/>
              </a:rPr>
              <a:t>Søg </a:t>
            </a:r>
            <a:r>
              <a:rPr lang="da-DK" dirty="0" err="1">
                <a:ea typeface="+mn-lt"/>
                <a:cs typeface="+mn-lt"/>
              </a:rPr>
              <a:t>efte</a:t>
            </a:r>
            <a:r>
              <a:rPr lang="da-DK" dirty="0">
                <a:ea typeface="+mn-lt"/>
                <a:cs typeface="+mn-lt"/>
              </a:rPr>
              <a:t> AZ CLI download via din browser og hent og installer .</a:t>
            </a:r>
            <a:r>
              <a:rPr lang="da-DK" dirty="0" err="1">
                <a:ea typeface="+mn-lt"/>
                <a:cs typeface="+mn-lt"/>
              </a:rPr>
              <a:t>msi</a:t>
            </a:r>
            <a:r>
              <a:rPr lang="da-DK" dirty="0">
                <a:ea typeface="+mn-lt"/>
                <a:cs typeface="+mn-lt"/>
              </a:rPr>
              <a:t>-filen</a:t>
            </a:r>
          </a:p>
          <a:p>
            <a:pPr marL="285750" indent="-285750">
              <a:buFontTx/>
              <a:buChar char="-"/>
            </a:pPr>
            <a:endParaRPr lang="da-DK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ea typeface="+mn-lt"/>
                <a:cs typeface="+mn-lt"/>
                <a:hlinkClick r:id="rId2"/>
              </a:rPr>
              <a:t>https://learn.microsoft.com/en-us/cli/azure/install-azure-cli-windows?tabs=azure-cli</a:t>
            </a:r>
            <a:endParaRPr lang="da-DK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endParaRPr lang="da-DK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endParaRPr lang="da-DK" dirty="0" err="1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da-DK" dirty="0">
              <a:cs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93A52-23A2-6AEE-46AE-34D61FAF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97" y="1630422"/>
            <a:ext cx="4252754" cy="27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3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6: </a:t>
            </a:r>
            <a:r>
              <a:rPr lang="da-DK" err="1"/>
              <a:t>Azure</a:t>
            </a:r>
            <a:r>
              <a:rPr lang="da-DK"/>
              <a:t> CLI -&gt; </a:t>
            </a:r>
            <a:r>
              <a:rPr lang="da-DK" err="1"/>
              <a:t>deploy</a:t>
            </a:r>
            <a:r>
              <a:rPr lang="da-DK"/>
              <a:t> ressourcer via scripts</a:t>
            </a:r>
            <a:endParaRPr lang="da-DK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6460881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Des mere, vi kan automatisere, des bedre!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Gå ind på portalen, ind på din </a:t>
            </a:r>
            <a:r>
              <a:rPr lang="da-DK" dirty="0" err="1">
                <a:cs typeface="Segoe UI"/>
              </a:rPr>
              <a:t>rg</a:t>
            </a:r>
            <a:r>
              <a:rPr lang="da-DK" dirty="0">
                <a:cs typeface="Segoe UI"/>
              </a:rPr>
              <a:t> og slet </a:t>
            </a:r>
            <a:r>
              <a:rPr lang="da-DK" b="1" dirty="0">
                <a:cs typeface="Segoe UI"/>
              </a:rPr>
              <a:t>(kun) </a:t>
            </a:r>
            <a:r>
              <a:rPr lang="da-DK" dirty="0" err="1">
                <a:cs typeface="Segoe UI"/>
              </a:rPr>
              <a:t>resourcer</a:t>
            </a:r>
            <a:r>
              <a:rPr lang="da-DK" dirty="0">
                <a:cs typeface="Segoe UI"/>
              </a:rPr>
              <a:t>, </a:t>
            </a:r>
            <a:r>
              <a:rPr lang="da-DK" u="sng" dirty="0">
                <a:cs typeface="Segoe UI"/>
              </a:rPr>
              <a:t>der er i din </a:t>
            </a:r>
            <a:r>
              <a:rPr lang="da-DK" u="sng" dirty="0" err="1">
                <a:cs typeface="Segoe UI"/>
              </a:rPr>
              <a:t>rg</a:t>
            </a:r>
            <a:endParaRPr lang="da-DK" u="sng" dirty="0">
              <a:cs typeface="Segoe UI"/>
            </a:endParaRP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Vi skal nu danne vores ressourcer via scripts. </a:t>
            </a:r>
            <a:r>
              <a:rPr lang="da-DK" i="1" dirty="0">
                <a:cs typeface="Segoe UI"/>
              </a:rPr>
              <a:t>(kræver AZ CLI installeret)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I jeres solution skal I tilføje en .ps1-fil, der hedder "</a:t>
            </a:r>
            <a:r>
              <a:rPr lang="da-DK" dirty="0" err="1">
                <a:cs typeface="Segoe UI"/>
              </a:rPr>
              <a:t>deploy-resources</a:t>
            </a:r>
            <a:r>
              <a:rPr lang="da-DK" dirty="0">
                <a:cs typeface="Segoe UI"/>
              </a:rPr>
              <a:t>".</a:t>
            </a:r>
          </a:p>
          <a:p>
            <a:pPr marL="285750" indent="-285750">
              <a:buChar char="•"/>
            </a:pPr>
            <a:r>
              <a:rPr lang="da-DK" dirty="0">
                <a:cs typeface="Segoe UI"/>
              </a:rPr>
              <a:t>Benyt evt. </a:t>
            </a:r>
            <a:r>
              <a:rPr lang="da-DK" dirty="0" err="1">
                <a:cs typeface="Segoe UI"/>
              </a:rPr>
              <a:t>tutorial</a:t>
            </a:r>
            <a:r>
              <a:rPr lang="da-DK" dirty="0">
                <a:cs typeface="Segoe UI"/>
              </a:rPr>
              <a:t> fra </a:t>
            </a:r>
            <a:r>
              <a:rPr lang="da-DK" dirty="0">
                <a:ea typeface="+mn-lt"/>
                <a:cs typeface="+mn-lt"/>
                <a:hlinkClick r:id="rId2"/>
              </a:rPr>
              <a:t>https://github.com/BadaBoomski/myfirstpowershelldeploymentscript/blob/main/deploy-resources.ps1</a:t>
            </a:r>
            <a:endParaRPr lang="da-DK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da-DK" dirty="0">
                <a:ea typeface="+mn-lt"/>
                <a:cs typeface="+mn-lt"/>
              </a:rPr>
              <a:t>Verificer at jeres </a:t>
            </a:r>
            <a:r>
              <a:rPr lang="da-DK" dirty="0" err="1">
                <a:ea typeface="+mn-lt"/>
                <a:cs typeface="+mn-lt"/>
              </a:rPr>
              <a:t>deploymentscript</a:t>
            </a:r>
            <a:r>
              <a:rPr lang="da-DK" dirty="0">
                <a:ea typeface="+mn-lt"/>
                <a:cs typeface="+mn-lt"/>
              </a:rPr>
              <a:t> virker.</a:t>
            </a:r>
          </a:p>
          <a:p>
            <a:pPr marL="285750" indent="-285750">
              <a:buChar char="•"/>
            </a:pPr>
            <a:r>
              <a:rPr lang="da-DK" dirty="0">
                <a:ea typeface="+mn-lt"/>
                <a:cs typeface="+mn-lt"/>
              </a:rPr>
              <a:t>Herefter kan I </a:t>
            </a:r>
            <a:r>
              <a:rPr lang="da-DK" dirty="0" err="1">
                <a:ea typeface="+mn-lt"/>
                <a:cs typeface="+mn-lt"/>
              </a:rPr>
              <a:t>deploye</a:t>
            </a:r>
            <a:r>
              <a:rPr lang="da-DK" dirty="0">
                <a:ea typeface="+mn-lt"/>
                <a:cs typeface="+mn-lt"/>
              </a:rPr>
              <a:t> jeres .ps1-fil til jeres </a:t>
            </a:r>
            <a:r>
              <a:rPr lang="da-DK" dirty="0" err="1">
                <a:ea typeface="+mn-lt"/>
                <a:cs typeface="+mn-lt"/>
              </a:rPr>
              <a:t>Github-repository</a:t>
            </a:r>
          </a:p>
          <a:p>
            <a:pPr marL="285750" indent="-285750">
              <a:buChar char="•"/>
            </a:pPr>
            <a:endParaRPr lang="da-DK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2251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/>
              <a:t>Øvelse 7: CI/CD - </a:t>
            </a:r>
            <a:r>
              <a:rPr lang="da-DK" err="1"/>
              <a:t>Github</a:t>
            </a:r>
            <a:r>
              <a:rPr lang="da-DK"/>
              <a:t> Actions</a:t>
            </a:r>
            <a:endParaRPr lang="da-DK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11520206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i="1" dirty="0" err="1"/>
              <a:t>Prerequisite</a:t>
            </a:r>
            <a:r>
              <a:rPr lang="da-DK" i="1" dirty="0"/>
              <a:t>: </a:t>
            </a:r>
            <a:r>
              <a:rPr lang="da-DK" i="1" dirty="0" err="1"/>
              <a:t>Resourcer</a:t>
            </a:r>
            <a:r>
              <a:rPr lang="da-DK" i="1" dirty="0"/>
              <a:t>, der ligger i din </a:t>
            </a:r>
            <a:r>
              <a:rPr lang="da-DK" i="1" dirty="0" err="1"/>
              <a:t>rg</a:t>
            </a:r>
            <a:r>
              <a:rPr lang="da-DK" i="1" dirty="0"/>
              <a:t> på portalen, er ryddet op.</a:t>
            </a:r>
            <a:endParaRPr lang="da-DK" i="1" dirty="0">
              <a:cs typeface="Segoe UI"/>
            </a:endParaRPr>
          </a:p>
          <a:p>
            <a:r>
              <a:rPr lang="da-DK" i="1" dirty="0" err="1">
                <a:cs typeface="Segoe UI"/>
              </a:rPr>
              <a:t>Prerequisite</a:t>
            </a:r>
            <a:r>
              <a:rPr lang="da-DK" i="1" dirty="0">
                <a:cs typeface="Segoe UI"/>
              </a:rPr>
              <a:t>: Kursisten har sin egen </a:t>
            </a:r>
            <a:r>
              <a:rPr lang="da-DK" i="1" dirty="0" err="1">
                <a:cs typeface="Segoe UI"/>
              </a:rPr>
              <a:t>Github</a:t>
            </a:r>
            <a:r>
              <a:rPr lang="da-DK" i="1" dirty="0">
                <a:cs typeface="Segoe UI"/>
              </a:rPr>
              <a:t> konto.</a:t>
            </a:r>
          </a:p>
          <a:p>
            <a:endParaRPr lang="da-DK" dirty="0">
              <a:cs typeface="Segoe UI"/>
            </a:endParaRPr>
          </a:p>
          <a:p>
            <a:r>
              <a:rPr lang="da-DK" dirty="0">
                <a:cs typeface="Segoe UI"/>
              </a:rPr>
              <a:t>Vi skal danne vores CI/CD via </a:t>
            </a:r>
            <a:r>
              <a:rPr lang="da-DK" dirty="0" err="1">
                <a:cs typeface="Segoe UI"/>
              </a:rPr>
              <a:t>Github</a:t>
            </a:r>
            <a:r>
              <a:rPr lang="da-DK" dirty="0">
                <a:cs typeface="Segoe UI"/>
              </a:rPr>
              <a:t> Actions.</a:t>
            </a:r>
          </a:p>
          <a:p>
            <a:r>
              <a:rPr lang="da-DK" dirty="0">
                <a:cs typeface="Segoe UI"/>
              </a:rPr>
              <a:t>- I får udleveret en </a:t>
            </a:r>
            <a:r>
              <a:rPr lang="da-DK" b="1" dirty="0">
                <a:cs typeface="Segoe UI"/>
              </a:rPr>
              <a:t>service principal </a:t>
            </a:r>
            <a:r>
              <a:rPr lang="da-DK" dirty="0">
                <a:cs typeface="Segoe UI"/>
              </a:rPr>
              <a:t>(</a:t>
            </a:r>
            <a:r>
              <a:rPr lang="da-DK" dirty="0" err="1">
                <a:cs typeface="Segoe UI"/>
              </a:rPr>
              <a:t>ClientID</a:t>
            </a:r>
            <a:r>
              <a:rPr lang="da-DK" dirty="0">
                <a:cs typeface="Segoe UI"/>
              </a:rPr>
              <a:t> og –</a:t>
            </a:r>
            <a:r>
              <a:rPr lang="da-DK" dirty="0" err="1">
                <a:cs typeface="Segoe UI"/>
              </a:rPr>
              <a:t>Secret</a:t>
            </a:r>
            <a:r>
              <a:rPr lang="da-DK" dirty="0">
                <a:cs typeface="Segoe UI"/>
              </a:rPr>
              <a:t>)</a:t>
            </a:r>
          </a:p>
          <a:p>
            <a:r>
              <a:rPr lang="da-DK" dirty="0">
                <a:cs typeface="Segoe UI"/>
              </a:rPr>
              <a:t>- Opret dens </a:t>
            </a:r>
            <a:r>
              <a:rPr lang="da-DK" dirty="0" err="1">
                <a:cs typeface="Segoe UI"/>
              </a:rPr>
              <a:t>secrets</a:t>
            </a:r>
            <a:r>
              <a:rPr lang="da-DK" dirty="0">
                <a:cs typeface="Segoe UI"/>
              </a:rPr>
              <a:t> i </a:t>
            </a:r>
            <a:r>
              <a:rPr lang="da-DK" dirty="0" err="1">
                <a:cs typeface="Segoe UI"/>
              </a:rPr>
              <a:t>Github</a:t>
            </a:r>
            <a:endParaRPr lang="da-DK" dirty="0">
              <a:cs typeface="Segoe UI"/>
            </a:endParaRPr>
          </a:p>
          <a:p>
            <a:r>
              <a:rPr lang="da-DK" dirty="0">
                <a:cs typeface="Segoe UI"/>
              </a:rPr>
              <a:t>- Dan en </a:t>
            </a:r>
            <a:r>
              <a:rPr lang="da-DK" dirty="0" err="1">
                <a:cs typeface="Segoe UI"/>
              </a:rPr>
              <a:t>secret</a:t>
            </a:r>
            <a:r>
              <a:rPr lang="da-DK" dirty="0">
                <a:cs typeface="Segoe UI"/>
              </a:rPr>
              <a:t> og gem den i jeres </a:t>
            </a:r>
            <a:r>
              <a:rPr lang="da-DK" dirty="0" err="1">
                <a:cs typeface="Segoe UI"/>
              </a:rPr>
              <a:t>Github</a:t>
            </a:r>
            <a:r>
              <a:rPr lang="da-DK" dirty="0">
                <a:cs typeface="Segoe UI"/>
              </a:rPr>
              <a:t> </a:t>
            </a:r>
            <a:r>
              <a:rPr lang="da-DK" dirty="0" err="1">
                <a:cs typeface="Segoe UI"/>
              </a:rPr>
              <a:t>repository</a:t>
            </a:r>
            <a:r>
              <a:rPr lang="da-DK" dirty="0">
                <a:cs typeface="Segoe UI"/>
              </a:rPr>
              <a:t> </a:t>
            </a:r>
            <a:r>
              <a:rPr lang="da-DK" i="1" dirty="0">
                <a:cs typeface="Segoe UI"/>
              </a:rPr>
              <a:t>(kræver </a:t>
            </a:r>
            <a:r>
              <a:rPr lang="da-DK" i="1" dirty="0" err="1">
                <a:cs typeface="Segoe UI"/>
              </a:rPr>
              <a:t>admin</a:t>
            </a:r>
            <a:r>
              <a:rPr lang="da-DK" i="1" dirty="0">
                <a:cs typeface="Segoe UI"/>
              </a:rPr>
              <a:t> adgang til </a:t>
            </a:r>
            <a:r>
              <a:rPr lang="da-DK" i="1" dirty="0" err="1">
                <a:cs typeface="Segoe UI"/>
              </a:rPr>
              <a:t>repo</a:t>
            </a:r>
            <a:r>
              <a:rPr lang="da-DK" i="1" dirty="0">
                <a:cs typeface="Segoe UI"/>
              </a:rPr>
              <a:t>)</a:t>
            </a:r>
            <a:endParaRPr lang="da-DK" dirty="0">
              <a:cs typeface="Segoe UI"/>
            </a:endParaRPr>
          </a:p>
          <a:p>
            <a:r>
              <a:rPr lang="da-DK" dirty="0">
                <a:cs typeface="Segoe UI"/>
              </a:rPr>
              <a:t>- Dan et nyt workflow i </a:t>
            </a:r>
            <a:r>
              <a:rPr lang="da-DK" dirty="0" err="1">
                <a:cs typeface="Segoe UI"/>
              </a:rPr>
              <a:t>Github</a:t>
            </a:r>
            <a:endParaRPr lang="da-DK" dirty="0">
              <a:cs typeface="Segoe UI"/>
            </a:endParaRPr>
          </a:p>
          <a:p>
            <a:r>
              <a:rPr lang="da-DK" i="1" dirty="0">
                <a:cs typeface="Segoe UI"/>
              </a:rPr>
              <a:t>     Inspiration kan findes inde på https://github.com/BadaBoomski/myfirstgithubactions</a:t>
            </a:r>
            <a:endParaRPr lang="da-DK" dirty="0">
              <a:ea typeface="+mn-lt"/>
              <a:cs typeface="+mn-lt"/>
            </a:endParaRPr>
          </a:p>
          <a:p>
            <a:r>
              <a:rPr lang="da-DK" dirty="0">
                <a:cs typeface="Segoe UI"/>
              </a:rPr>
              <a:t>- Kør jeres workflow og bekræft, at den har spinnet en </a:t>
            </a:r>
            <a:r>
              <a:rPr lang="da-DK" dirty="0" err="1">
                <a:cs typeface="Segoe UI"/>
              </a:rPr>
              <a:t>Azure</a:t>
            </a:r>
            <a:r>
              <a:rPr lang="da-DK" dirty="0">
                <a:cs typeface="Segoe UI"/>
              </a:rPr>
              <a:t> </a:t>
            </a:r>
            <a:r>
              <a:rPr lang="da-DK" dirty="0" err="1">
                <a:cs typeface="Segoe UI"/>
              </a:rPr>
              <a:t>Function</a:t>
            </a:r>
            <a:r>
              <a:rPr lang="da-DK" dirty="0">
                <a:cs typeface="Segoe UI"/>
              </a:rPr>
              <a:t>, en App Service Plan og en Storage </a:t>
            </a:r>
            <a:r>
              <a:rPr lang="da-DK" dirty="0" err="1">
                <a:cs typeface="Segoe UI"/>
              </a:rPr>
              <a:t>Account</a:t>
            </a:r>
            <a:r>
              <a:rPr lang="da-DK" dirty="0">
                <a:cs typeface="Segoe UI"/>
              </a:rPr>
              <a:t> op.</a:t>
            </a:r>
          </a:p>
        </p:txBody>
      </p:sp>
    </p:spTree>
    <p:extLst>
      <p:ext uri="{BB962C8B-B14F-4D97-AF65-F5344CB8AC3E}">
        <p14:creationId xmlns:p14="http://schemas.microsoft.com/office/powerpoint/2010/main" val="2240583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 dirty="0"/>
              <a:t>Øvelse 7: CI/CD - </a:t>
            </a:r>
            <a:r>
              <a:rPr lang="da-DK" dirty="0" err="1"/>
              <a:t>Github</a:t>
            </a:r>
            <a:r>
              <a:rPr lang="da-DK" dirty="0"/>
              <a:t> Actions (med .ps1-script)</a:t>
            </a:r>
            <a:endParaRPr lang="da-DK" dirty="0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11520206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Vi skal gøre som i øvelse 6, men i stedet for at bruge </a:t>
            </a:r>
            <a:r>
              <a:rPr lang="da-DK" dirty="0" err="1"/>
              <a:t>inline</a:t>
            </a:r>
            <a:r>
              <a:rPr lang="da-DK" dirty="0"/>
              <a:t> scripts og indtaste det hele manuelt, så vil vi rigtig gerne bruge det </a:t>
            </a:r>
            <a:r>
              <a:rPr lang="da-DK" dirty="0" err="1"/>
              <a:t>powershell</a:t>
            </a:r>
            <a:r>
              <a:rPr lang="da-DK" dirty="0"/>
              <a:t> script, som vi har dannet i Øvelse 6.</a:t>
            </a:r>
          </a:p>
          <a:p>
            <a:endParaRPr lang="da-DK" dirty="0">
              <a:cs typeface="Segoe UI"/>
            </a:endParaRPr>
          </a:p>
          <a:p>
            <a:r>
              <a:rPr lang="da-DK" dirty="0">
                <a:cs typeface="Segoe UI"/>
              </a:rPr>
              <a:t>Tip:</a:t>
            </a:r>
            <a:br>
              <a:rPr lang="da-DK" dirty="0">
                <a:cs typeface="Segoe UI"/>
              </a:rPr>
            </a:br>
            <a:endParaRPr lang="da-DK" dirty="0">
              <a:cs typeface="Segoe UI"/>
            </a:endParaRPr>
          </a:p>
          <a:p>
            <a:r>
              <a:rPr lang="da-DK" dirty="0">
                <a:cs typeface="Segoe UI"/>
                <a:hlinkClick r:id="rId2"/>
              </a:rPr>
              <a:t>https://github.com/marketplace/actions/azure-powershell-action</a:t>
            </a:r>
            <a:endParaRPr lang="da-DK">
              <a:ea typeface="+mn-lt"/>
              <a:cs typeface="+mn-lt"/>
            </a:endParaRPr>
          </a:p>
          <a:p>
            <a:endParaRPr lang="da-DK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98814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216388"/>
            <a:ext cx="11771383" cy="1325563"/>
          </a:xfrm>
        </p:spPr>
        <p:txBody>
          <a:bodyPr/>
          <a:lstStyle/>
          <a:p>
            <a:r>
              <a:rPr lang="da-DK" dirty="0"/>
              <a:t>Øvelse 7: CI/CD - </a:t>
            </a:r>
            <a:r>
              <a:rPr lang="da-DK" dirty="0" err="1"/>
              <a:t>Github</a:t>
            </a:r>
            <a:r>
              <a:rPr lang="da-DK" dirty="0"/>
              <a:t> Actions (</a:t>
            </a:r>
            <a:r>
              <a:rPr lang="da-DK" dirty="0" err="1"/>
              <a:t>deploy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)</a:t>
            </a:r>
            <a:endParaRPr lang="da-DK" dirty="0">
              <a:ea typeface="Segoe UI Black"/>
            </a:endParaRP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7D76E-979E-40F9-8741-7305EF000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3"/>
            <a:ext cx="11520206" cy="416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>
                <a:cs typeface="Segoe UI"/>
              </a:rPr>
              <a:t>Nu har vi </a:t>
            </a:r>
            <a:r>
              <a:rPr lang="da-DK" dirty="0" err="1">
                <a:cs typeface="Segoe UI"/>
              </a:rPr>
              <a:t>deployed</a:t>
            </a:r>
            <a:r>
              <a:rPr lang="da-DK" dirty="0">
                <a:cs typeface="Segoe UI"/>
              </a:rPr>
              <a:t> vores ressources via script. Vi bygger projektet. Nu vil vi også gerne </a:t>
            </a:r>
            <a:r>
              <a:rPr lang="da-DK" dirty="0" err="1">
                <a:cs typeface="Segoe UI"/>
              </a:rPr>
              <a:t>deploye</a:t>
            </a:r>
            <a:r>
              <a:rPr lang="da-DK" dirty="0">
                <a:cs typeface="Segoe UI"/>
              </a:rPr>
              <a:t> vores </a:t>
            </a:r>
            <a:r>
              <a:rPr lang="da-DK" dirty="0" err="1">
                <a:cs typeface="Segoe UI"/>
              </a:rPr>
              <a:t>Function</a:t>
            </a:r>
            <a:r>
              <a:rPr lang="da-DK" dirty="0">
                <a:cs typeface="Segoe UI"/>
              </a:rPr>
              <a:t> fra Øvelse 5</a:t>
            </a:r>
          </a:p>
          <a:p>
            <a:endParaRPr lang="da-DK" dirty="0">
              <a:cs typeface="Segoe UI"/>
            </a:endParaRPr>
          </a:p>
          <a:p>
            <a:r>
              <a:rPr lang="da-DK" dirty="0">
                <a:cs typeface="Segoe UI"/>
              </a:rPr>
              <a:t>Tips: </a:t>
            </a:r>
          </a:p>
          <a:p>
            <a:r>
              <a:rPr lang="da-DK" dirty="0">
                <a:ea typeface="+mn-lt"/>
                <a:cs typeface="+mn-lt"/>
                <a:hlinkClick r:id="rId2"/>
              </a:rPr>
              <a:t>https://github.com/marketplace/actions/azure-functions-action</a:t>
            </a:r>
            <a:endParaRPr lang="da-DK">
              <a:ea typeface="+mn-lt"/>
              <a:cs typeface="+mn-lt"/>
            </a:endParaRPr>
          </a:p>
          <a:p>
            <a:endParaRPr lang="da-DK" dirty="0">
              <a:ea typeface="+mn-lt"/>
              <a:cs typeface="+mn-lt"/>
            </a:endParaRPr>
          </a:p>
          <a:p>
            <a:endParaRPr lang="da-DK" dirty="0">
              <a:cs typeface="Segoe UI"/>
            </a:endParaRPr>
          </a:p>
          <a:p>
            <a:endParaRPr lang="da-DK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8544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965C7B-8B2F-43EA-B711-30A0B559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Formål (efterfølgende dage)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5C7A36C-54FF-4488-A343-3B65EDE76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950" y="2270412"/>
            <a:ext cx="10515600" cy="19334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Vi bygger så mere og mere på </a:t>
            </a:r>
            <a:r>
              <a:rPr lang="da-DK" dirty="0" err="1"/>
              <a:t>på</a:t>
            </a:r>
            <a:r>
              <a:rPr lang="da-DK" dirty="0"/>
              <a:t> Dag 2 og Dag 3.</a:t>
            </a:r>
          </a:p>
          <a:p>
            <a:r>
              <a:rPr lang="da-DK" dirty="0"/>
              <a:t>Der vil vi bl.a. gennemgå</a:t>
            </a:r>
            <a:endParaRPr lang="da-DK" dirty="0">
              <a:cs typeface="Segoe UI"/>
            </a:endParaRPr>
          </a:p>
          <a:p>
            <a:r>
              <a:rPr lang="da-DK" dirty="0"/>
              <a:t>- </a:t>
            </a:r>
            <a:r>
              <a:rPr lang="da-DK" dirty="0" err="1"/>
              <a:t>WebAPI</a:t>
            </a:r>
            <a:r>
              <a:rPr lang="da-DK" dirty="0"/>
              <a:t> og Open API </a:t>
            </a:r>
            <a:r>
              <a:rPr lang="da-DK" dirty="0" err="1"/>
              <a:t>Specification</a:t>
            </a:r>
            <a:endParaRPr lang="da-DK" dirty="0" err="1">
              <a:cs typeface="Segoe UI"/>
            </a:endParaRPr>
          </a:p>
          <a:p>
            <a:r>
              <a:rPr lang="da-DK" dirty="0"/>
              <a:t>- </a:t>
            </a:r>
            <a:r>
              <a:rPr lang="da-DK" dirty="0" err="1"/>
              <a:t>CosmosDB</a:t>
            </a:r>
            <a:endParaRPr lang="da-DK" dirty="0" err="1">
              <a:cs typeface="Segoe UI"/>
            </a:endParaRPr>
          </a:p>
          <a:p>
            <a:r>
              <a:rPr lang="da-DK" dirty="0"/>
              <a:t>- </a:t>
            </a:r>
            <a:r>
              <a:rPr lang="da-DK" dirty="0" err="1"/>
              <a:t>EventHub</a:t>
            </a:r>
            <a:endParaRPr lang="da-DK" dirty="0" err="1">
              <a:cs typeface="Segoe UI"/>
            </a:endParaRPr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6077FC1E-1C33-D9AB-88B4-8E14657254AD}"/>
              </a:ext>
            </a:extLst>
          </p:cNvPr>
          <p:cNvSpPr txBox="1">
            <a:spLocks/>
          </p:cNvSpPr>
          <p:nvPr/>
        </p:nvSpPr>
        <p:spPr>
          <a:xfrm>
            <a:off x="361950" y="4583875"/>
            <a:ext cx="10515600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- Dette sker gennem kort teori + øvelser. </a:t>
            </a:r>
          </a:p>
        </p:txBody>
      </p:sp>
      <p:sp>
        <p:nvSpPr>
          <p:cNvPr id="7" name="Pladsholder til tekst 4">
            <a:extLst>
              <a:ext uri="{FF2B5EF4-FFF2-40B4-BE49-F238E27FC236}">
                <a16:creationId xmlns:a16="http://schemas.microsoft.com/office/drawing/2014/main" id="{D4C60962-A54B-0E1A-7AA9-5ADE04308209}"/>
              </a:ext>
            </a:extLst>
          </p:cNvPr>
          <p:cNvSpPr txBox="1">
            <a:spLocks/>
          </p:cNvSpPr>
          <p:nvPr/>
        </p:nvSpPr>
        <p:spPr>
          <a:xfrm>
            <a:off x="361950" y="5021283"/>
            <a:ext cx="11002736" cy="4156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- Vi kommer til at kigge på Microsoft services, men tankegangen bag kan overføres til andre </a:t>
            </a:r>
            <a:r>
              <a:rPr lang="da-DK" err="1"/>
              <a:t>providers</a:t>
            </a:r>
            <a:r>
              <a:rPr lang="da-DK"/>
              <a:t> (AWS, Google)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73BD2D6C-484C-EA25-0D00-DFA20BBAF4EF}"/>
              </a:ext>
            </a:extLst>
          </p:cNvPr>
          <p:cNvSpPr txBox="1">
            <a:spLocks/>
          </p:cNvSpPr>
          <p:nvPr/>
        </p:nvSpPr>
        <p:spPr>
          <a:xfrm>
            <a:off x="361949" y="5812971"/>
            <a:ext cx="11263993" cy="41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/>
              <a:t>Vigtigst af alt: </a:t>
            </a:r>
            <a:r>
              <a:rPr lang="da-DK"/>
              <a:t>At I kommer klogere herfra og føler I har værktøjer med videre, som I kan bruge fremadrettet!</a:t>
            </a:r>
          </a:p>
        </p:txBody>
      </p:sp>
    </p:spTree>
    <p:extLst>
      <p:ext uri="{BB962C8B-B14F-4D97-AF65-F5344CB8AC3E}">
        <p14:creationId xmlns:p14="http://schemas.microsoft.com/office/powerpoint/2010/main" val="3624535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5F64F-2900-47E8-A215-3C279317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8686"/>
            <a:ext cx="10515600" cy="2175543"/>
          </a:xfrm>
        </p:spPr>
        <p:txBody>
          <a:bodyPr anchor="ctr">
            <a:normAutofit/>
          </a:bodyPr>
          <a:lstStyle/>
          <a:p>
            <a:r>
              <a:rPr lang="da-DK" dirty="0"/>
              <a:t>Afslutning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AE16A2-A239-C3FA-DA31-600431C62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9547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Segoe UI"/>
              </a:rPr>
              <a:t>- Feedback</a:t>
            </a:r>
          </a:p>
          <a:p>
            <a:r>
              <a:rPr lang="en-US" dirty="0">
                <a:cs typeface="Segoe UI"/>
              </a:rPr>
              <a:t>- </a:t>
            </a:r>
            <a:r>
              <a:rPr lang="en-US" err="1">
                <a:cs typeface="Segoe UI"/>
              </a:rPr>
              <a:t>Næste</a:t>
            </a:r>
            <a:r>
              <a:rPr lang="en-US" dirty="0">
                <a:cs typeface="Segoe UI"/>
              </a:rPr>
              <a:t> gang (</a:t>
            </a:r>
            <a:r>
              <a:rPr lang="en-US" err="1">
                <a:cs typeface="Segoe UI"/>
              </a:rPr>
              <a:t>fx</a:t>
            </a:r>
            <a:r>
              <a:rPr lang="en-US" dirty="0">
                <a:cs typeface="Segoe UI"/>
              </a:rPr>
              <a:t> </a:t>
            </a:r>
            <a:r>
              <a:rPr lang="en-US" err="1">
                <a:cs typeface="Segoe UI"/>
              </a:rPr>
              <a:t>niveau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og</a:t>
            </a:r>
            <a:r>
              <a:rPr lang="en-US">
                <a:cs typeface="Segoe UI"/>
              </a:rPr>
              <a:t> indhold)</a:t>
            </a:r>
            <a:endParaRPr lang="en-US" dirty="0">
              <a:cs typeface="Segoe UI"/>
            </a:endParaRPr>
          </a:p>
          <a:p>
            <a:r>
              <a:rPr lang="en-US">
                <a:cs typeface="Segoe UI"/>
              </a:rPr>
              <a:t>- Ressources</a:t>
            </a: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9236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965C7B-8B2F-43EA-B711-30A0B559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8686"/>
            <a:ext cx="10515600" cy="2175543"/>
          </a:xfrm>
        </p:spPr>
        <p:txBody>
          <a:bodyPr anchor="ctr">
            <a:normAutofit/>
          </a:bodyPr>
          <a:lstStyle/>
          <a:p>
            <a:r>
              <a:rPr lang="da-DK" sz="4700"/>
              <a:t>Motivation: </a:t>
            </a:r>
            <a:br>
              <a:rPr lang="da-DK" sz="4700"/>
            </a:br>
            <a:r>
              <a:rPr lang="da-DK" sz="4700"/>
              <a:t>værktøjer med videre, </a:t>
            </a:r>
            <a:r>
              <a:rPr lang="da-DK" sz="4700" b="1" u="sng"/>
              <a:t>som I kan bruge fremadrettet!</a:t>
            </a:r>
            <a:endParaRPr lang="da-DK" sz="470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5C7A36C-54FF-4488-A343-3B65EDE76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9547"/>
            <a:ext cx="10515600" cy="15001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- alle kommer til at beskæftige sig med cloud teknologier (fx </a:t>
            </a:r>
            <a:r>
              <a:rPr lang="da-DK" err="1"/>
              <a:t>Azure</a:t>
            </a:r>
            <a:r>
              <a:rPr lang="da-DK"/>
              <a:t>), Git, Github og CI/CD</a:t>
            </a:r>
          </a:p>
        </p:txBody>
      </p:sp>
    </p:spTree>
    <p:extLst>
      <p:ext uri="{BB962C8B-B14F-4D97-AF65-F5344CB8AC3E}">
        <p14:creationId xmlns:p14="http://schemas.microsoft.com/office/powerpoint/2010/main" val="189190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692B8-2B8B-4527-ACB6-624CF5E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</a:t>
            </a:r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45D0D489-5DB6-C3D0-508D-77AA341522C4}"/>
              </a:ext>
            </a:extLst>
          </p:cNvPr>
          <p:cNvSpPr txBox="1">
            <a:spLocks/>
          </p:cNvSpPr>
          <p:nvPr/>
        </p:nvSpPr>
        <p:spPr>
          <a:xfrm>
            <a:off x="361950" y="2270411"/>
            <a:ext cx="10515600" cy="3239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a-DK" sz="2000"/>
              <a:t>Microsoft Partner of the </a:t>
            </a:r>
            <a:r>
              <a:rPr lang="da-DK" sz="2000" err="1"/>
              <a:t>year</a:t>
            </a:r>
            <a:endParaRPr lang="da-DK" sz="2000"/>
          </a:p>
          <a:p>
            <a:pPr>
              <a:buFontTx/>
              <a:buChar char="-"/>
            </a:pPr>
            <a:r>
              <a:rPr lang="da-DK" sz="2000"/>
              <a:t>Årets IT-arbejdsplads 2022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DK’s bedste arbejdsplads for kvinder 2022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Cirka 200 ansatte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Beskæftiger sig bl.a. med cloud technologier, data og AI, Dynamics 365 med mere.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 err="1"/>
              <a:t>Frontend</a:t>
            </a:r>
            <a:r>
              <a:rPr lang="da-DK" sz="2000"/>
              <a:t>, </a:t>
            </a:r>
            <a:r>
              <a:rPr lang="da-DK" sz="2000" err="1"/>
              <a:t>backend</a:t>
            </a:r>
            <a:r>
              <a:rPr lang="da-DK" sz="2000"/>
              <a:t>, </a:t>
            </a:r>
            <a:r>
              <a:rPr lang="da-DK" sz="2000" err="1"/>
              <a:t>devops</a:t>
            </a:r>
            <a:r>
              <a:rPr lang="da-DK" sz="2000"/>
              <a:t>, , low-</a:t>
            </a:r>
            <a:r>
              <a:rPr lang="da-DK" sz="2000" err="1"/>
              <a:t>code</a:t>
            </a:r>
            <a:r>
              <a:rPr lang="da-DK" sz="2000"/>
              <a:t>, no-</a:t>
            </a:r>
            <a:r>
              <a:rPr lang="da-DK" sz="2000" err="1"/>
              <a:t>code</a:t>
            </a:r>
            <a:r>
              <a:rPr lang="da-DK" sz="2000"/>
              <a:t>, projektstyring, ledelse, etc.</a:t>
            </a:r>
            <a:endParaRPr lang="da-DK" sz="2000">
              <a:cs typeface="Segoe UI"/>
            </a:endParaRPr>
          </a:p>
          <a:p>
            <a:pPr>
              <a:buFontTx/>
              <a:buChar char="-"/>
            </a:pPr>
            <a:r>
              <a:rPr lang="da-DK" sz="2000"/>
              <a:t>Beliggende i Aalborg, Aarhus, Virum + Holland (+ Island)</a:t>
            </a:r>
            <a:endParaRPr lang="da-DK" sz="2000">
              <a:cs typeface="Segoe UI"/>
            </a:endParaRPr>
          </a:p>
          <a:p>
            <a:pPr lvl="1">
              <a:buFontTx/>
              <a:buChar char="-"/>
            </a:pPr>
            <a:r>
              <a:rPr lang="da-DK" sz="1600" u="sng"/>
              <a:t>Plus alle andre steder i verdenen (Canada, Spanien, mm)</a:t>
            </a:r>
            <a:endParaRPr lang="da-DK" sz="1600" u="sng">
              <a:cs typeface="Segoe UI"/>
            </a:endParaRPr>
          </a:p>
        </p:txBody>
      </p:sp>
      <p:pic>
        <p:nvPicPr>
          <p:cNvPr id="5" name="Billede 4" descr="Et billede, der indeholder tekst, transport, ballon, luftfartøj&#10;&#10;Automatisk genereret beskrivelse">
            <a:extLst>
              <a:ext uri="{FF2B5EF4-FFF2-40B4-BE49-F238E27FC236}">
                <a16:creationId xmlns:a16="http://schemas.microsoft.com/office/drawing/2014/main" id="{E8466FF8-BCBD-024C-825A-D216206CA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52" y="365125"/>
            <a:ext cx="233199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CCE189D-3A92-4620-848D-3F00EE614F1A}"/>
              </a:ext>
            </a:extLst>
          </p:cNvPr>
          <p:cNvSpPr/>
          <p:nvPr/>
        </p:nvSpPr>
        <p:spPr>
          <a:xfrm>
            <a:off x="0" y="0"/>
            <a:ext cx="2405743" cy="2155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7E967AB-12DF-41E0-8389-8FD0595C1E81}"/>
              </a:ext>
            </a:extLst>
          </p:cNvPr>
          <p:cNvSpPr/>
          <p:nvPr/>
        </p:nvSpPr>
        <p:spPr>
          <a:xfrm>
            <a:off x="0" y="4702629"/>
            <a:ext cx="2220686" cy="2155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D982ABD-7F2E-41AE-B54D-71D40D1253BF}"/>
              </a:ext>
            </a:extLst>
          </p:cNvPr>
          <p:cNvSpPr/>
          <p:nvPr/>
        </p:nvSpPr>
        <p:spPr>
          <a:xfrm>
            <a:off x="0" y="2351314"/>
            <a:ext cx="3548743" cy="2155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1174E316-AE46-43E3-A662-314B8F4A1229}"/>
              </a:ext>
            </a:extLst>
          </p:cNvPr>
          <p:cNvSpPr/>
          <p:nvPr/>
        </p:nvSpPr>
        <p:spPr>
          <a:xfrm>
            <a:off x="4996543" y="0"/>
            <a:ext cx="4604658" cy="2155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1B8142B0-AEBD-4665-94ED-33CCB54C8A84}"/>
              </a:ext>
            </a:extLst>
          </p:cNvPr>
          <p:cNvSpPr/>
          <p:nvPr/>
        </p:nvSpPr>
        <p:spPr>
          <a:xfrm>
            <a:off x="9786252" y="4702627"/>
            <a:ext cx="2405747" cy="2155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4B65BD7-D2CC-429D-9E42-A5192EE4AB88}"/>
              </a:ext>
            </a:extLst>
          </p:cNvPr>
          <p:cNvSpPr/>
          <p:nvPr/>
        </p:nvSpPr>
        <p:spPr>
          <a:xfrm rot="10800000">
            <a:off x="9786253" y="-3"/>
            <a:ext cx="2405745" cy="2155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8C99C118-8292-42EE-AA2A-B0B0C112D41D}"/>
              </a:ext>
            </a:extLst>
          </p:cNvPr>
          <p:cNvSpPr/>
          <p:nvPr/>
        </p:nvSpPr>
        <p:spPr>
          <a:xfrm>
            <a:off x="2590800" y="0"/>
            <a:ext cx="2220686" cy="2155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DFB82F0E-DB2D-4DB2-B60D-1C009D0C9723}"/>
              </a:ext>
            </a:extLst>
          </p:cNvPr>
          <p:cNvSpPr/>
          <p:nvPr/>
        </p:nvSpPr>
        <p:spPr>
          <a:xfrm>
            <a:off x="8643255" y="2351314"/>
            <a:ext cx="3548743" cy="2155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itel 9">
            <a:extLst>
              <a:ext uri="{FF2B5EF4-FFF2-40B4-BE49-F238E27FC236}">
                <a16:creationId xmlns:a16="http://schemas.microsoft.com/office/drawing/2014/main" id="{702CF9B3-8C57-4C66-B8C0-389231B7FBA3}"/>
              </a:ext>
            </a:extLst>
          </p:cNvPr>
          <p:cNvSpPr txBox="1">
            <a:spLocks/>
          </p:cNvSpPr>
          <p:nvPr/>
        </p:nvSpPr>
        <p:spPr>
          <a:xfrm>
            <a:off x="4199750" y="2827104"/>
            <a:ext cx="3792497" cy="118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sz="5400"/>
              <a:t>Kunder</a:t>
            </a:r>
            <a:endParaRPr lang="en-US" sz="540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C73BE8F7-E095-424B-ABBD-BE3DFB780736}"/>
              </a:ext>
            </a:extLst>
          </p:cNvPr>
          <p:cNvSpPr/>
          <p:nvPr/>
        </p:nvSpPr>
        <p:spPr>
          <a:xfrm>
            <a:off x="2410815" y="4702629"/>
            <a:ext cx="5003113" cy="2155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3D02180B-F929-4DD2-9F81-948C9E35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19" y="5143488"/>
            <a:ext cx="2098271" cy="1185034"/>
          </a:xfrm>
          <a:prstGeom prst="rect">
            <a:avLst/>
          </a:prstGeom>
        </p:spPr>
      </p:pic>
      <p:pic>
        <p:nvPicPr>
          <p:cNvPr id="19" name="Billede 18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5DB51CC5-D6DA-4588-973F-540231A2C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65" y="3087949"/>
            <a:ext cx="3102933" cy="712099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10E7E07F-9469-41AB-9862-1808D1771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1" y="4905838"/>
            <a:ext cx="1745400" cy="1745400"/>
          </a:xfrm>
          <a:prstGeom prst="rect">
            <a:avLst/>
          </a:prstGeom>
        </p:spPr>
      </p:pic>
      <p:pic>
        <p:nvPicPr>
          <p:cNvPr id="23" name="Billede 22" descr="Et billede, der indeholder tekst&#10;&#10;Automatisk genereret beskrivelse">
            <a:hlinkClick r:id="rId6" action="ppaction://hlinksldjump"/>
            <a:extLst>
              <a:ext uri="{FF2B5EF4-FFF2-40B4-BE49-F238E27FC236}">
                <a16:creationId xmlns:a16="http://schemas.microsoft.com/office/drawing/2014/main" id="{36EBCB85-FB7D-4342-BA0E-C3E0999A7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74" y="474056"/>
            <a:ext cx="1656192" cy="1242144"/>
          </a:xfrm>
          <a:prstGeom prst="rect">
            <a:avLst/>
          </a:prstGeom>
        </p:spPr>
      </p:pic>
      <p:pic>
        <p:nvPicPr>
          <p:cNvPr id="25" name="Billede 24" descr="Et billede, der indeholder clipart&#10;&#10;Automatisk genereret beskrivelse">
            <a:extLst>
              <a:ext uri="{FF2B5EF4-FFF2-40B4-BE49-F238E27FC236}">
                <a16:creationId xmlns:a16="http://schemas.microsoft.com/office/drawing/2014/main" id="{5AB69DF1-4443-4B2F-8E21-AEA1AF10B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98" y="740890"/>
            <a:ext cx="1939090" cy="685145"/>
          </a:xfrm>
          <a:prstGeom prst="rect">
            <a:avLst/>
          </a:prstGeom>
        </p:spPr>
      </p:pic>
      <p:grpSp>
        <p:nvGrpSpPr>
          <p:cNvPr id="7" name="Gruppe 6">
            <a:extLst>
              <a:ext uri="{FF2B5EF4-FFF2-40B4-BE49-F238E27FC236}">
                <a16:creationId xmlns:a16="http://schemas.microsoft.com/office/drawing/2014/main" id="{6DC44A25-9ABD-43A6-818E-9FFD8EF736BD}"/>
              </a:ext>
            </a:extLst>
          </p:cNvPr>
          <p:cNvGrpSpPr/>
          <p:nvPr/>
        </p:nvGrpSpPr>
        <p:grpSpPr>
          <a:xfrm>
            <a:off x="7604423" y="4702627"/>
            <a:ext cx="1997525" cy="2155371"/>
            <a:chOff x="7500257" y="4702627"/>
            <a:chExt cx="1997525" cy="2155371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CED9002A-9044-478C-AFA5-CC158FD122FD}"/>
                </a:ext>
              </a:extLst>
            </p:cNvPr>
            <p:cNvSpPr/>
            <p:nvPr/>
          </p:nvSpPr>
          <p:spPr>
            <a:xfrm>
              <a:off x="7500257" y="4702627"/>
              <a:ext cx="1997525" cy="21553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9" name="Billede 28" descr="Et billede, der indeholder tekst, clipart&#10;&#10;Automatisk genereret beskrivelse">
              <a:hlinkClick r:id="" action="ppaction://noaction"/>
              <a:extLst>
                <a:ext uri="{FF2B5EF4-FFF2-40B4-BE49-F238E27FC236}">
                  <a16:creationId xmlns:a16="http://schemas.microsoft.com/office/drawing/2014/main" id="{D41FC3C4-C8E7-4871-B765-E9E322B7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286" y="5643150"/>
              <a:ext cx="1668909" cy="309214"/>
            </a:xfrm>
            <a:prstGeom prst="rect">
              <a:avLst/>
            </a:prstGeom>
          </p:spPr>
        </p:pic>
      </p:grpSp>
      <p:pic>
        <p:nvPicPr>
          <p:cNvPr id="31" name="Billede 30">
            <a:extLst>
              <a:ext uri="{FF2B5EF4-FFF2-40B4-BE49-F238E27FC236}">
                <a16:creationId xmlns:a16="http://schemas.microsoft.com/office/drawing/2014/main" id="{A5F7B305-3C6A-4534-88C5-70F8D9ACF7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2" y="3285577"/>
            <a:ext cx="3102938" cy="268087"/>
          </a:xfrm>
          <a:prstGeom prst="rect">
            <a:avLst/>
          </a:prstGeom>
        </p:spPr>
      </p:pic>
      <p:pic>
        <p:nvPicPr>
          <p:cNvPr id="35" name="Billede 34">
            <a:hlinkClick r:id="rId11" action="ppaction://hlinksldjump"/>
            <a:extLst>
              <a:ext uri="{FF2B5EF4-FFF2-40B4-BE49-F238E27FC236}">
                <a16:creationId xmlns:a16="http://schemas.microsoft.com/office/drawing/2014/main" id="{0795C149-0307-4341-81C5-299EE56F4C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25" y="5195551"/>
            <a:ext cx="1745400" cy="1080908"/>
          </a:xfrm>
          <a:prstGeom prst="rect">
            <a:avLst/>
          </a:prstGeom>
        </p:spPr>
      </p:pic>
      <p:pic>
        <p:nvPicPr>
          <p:cNvPr id="37" name="Billede 36">
            <a:extLst>
              <a:ext uri="{FF2B5EF4-FFF2-40B4-BE49-F238E27FC236}">
                <a16:creationId xmlns:a16="http://schemas.microsoft.com/office/drawing/2014/main" id="{4786F6F4-DC66-4F55-BAB8-3DD6409F4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536" y="425891"/>
            <a:ext cx="1828562" cy="798472"/>
          </a:xfrm>
          <a:prstGeom prst="rect">
            <a:avLst/>
          </a:prstGeom>
        </p:spPr>
      </p:pic>
      <p:pic>
        <p:nvPicPr>
          <p:cNvPr id="9" name="Billede 8" descr="Et billede, der indeholder tekst, clipart&#10;&#10;Automatisk genereret beskrivelse">
            <a:hlinkClick r:id="rId14" action="ppaction://hlinksldjump"/>
            <a:extLst>
              <a:ext uri="{FF2B5EF4-FFF2-40B4-BE49-F238E27FC236}">
                <a16:creationId xmlns:a16="http://schemas.microsoft.com/office/drawing/2014/main" id="{EBB5623C-EB10-4B06-8BB4-EAFA66F78F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3" y="837210"/>
            <a:ext cx="1994592" cy="4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egate - skabelon - 2021">
  <a:themeElements>
    <a:clrScheme name="delegate - farver">
      <a:dk1>
        <a:srgbClr val="373F4C"/>
      </a:dk1>
      <a:lt1>
        <a:srgbClr val="FAFAFA"/>
      </a:lt1>
      <a:dk2>
        <a:srgbClr val="373F4C"/>
      </a:dk2>
      <a:lt2>
        <a:srgbClr val="FAFAFA"/>
      </a:lt2>
      <a:accent1>
        <a:srgbClr val="006C6C"/>
      </a:accent1>
      <a:accent2>
        <a:srgbClr val="547E7E"/>
      </a:accent2>
      <a:accent3>
        <a:srgbClr val="90CBAE"/>
      </a:accent3>
      <a:accent4>
        <a:srgbClr val="FF7800"/>
      </a:accent4>
      <a:accent5>
        <a:srgbClr val="006C6C"/>
      </a:accent5>
      <a:accent6>
        <a:srgbClr val="547E7E"/>
      </a:accent6>
      <a:hlink>
        <a:srgbClr val="FF7800"/>
      </a:hlink>
      <a:folHlink>
        <a:srgbClr val="90CBAE"/>
      </a:folHlink>
    </a:clrScheme>
    <a:fontScheme name="delegate - pp - fonts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100 Scoping and planning rapport DK.pptx" id="{828E11D5-A0B2-4537-8B5C-1797ED33183C}" vid="{A9F48914-AAA5-4B99-A66F-AB9BAA415F6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DA7B0B3A53004F88E7956A96DBB591" ma:contentTypeVersion="2" ma:contentTypeDescription="Opret et nyt dokument." ma:contentTypeScope="" ma:versionID="61ff24d44469c9801fc0f21eacc215e7">
  <xsd:schema xmlns:xsd="http://www.w3.org/2001/XMLSchema" xmlns:xs="http://www.w3.org/2001/XMLSchema" xmlns:p="http://schemas.microsoft.com/office/2006/metadata/properties" xmlns:ns2="c7cf4bc4-3665-45f6-b86a-abd404f92d14" targetNamespace="http://schemas.microsoft.com/office/2006/metadata/properties" ma:root="true" ma:fieldsID="22bfdd159df1f4a27420d5b342ee01fa" ns2:_="">
    <xsd:import namespace="c7cf4bc4-3665-45f6-b86a-abd404f92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f4bc4-3665-45f6-b86a-abd404f92d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A929C0-6553-451A-8D01-CA78424E1F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9E76F-FCFC-47BE-BDB3-BE60CE9DC821}">
  <ds:schemaRefs>
    <ds:schemaRef ds:uri="1aec062c-03c0-47a9-9413-36e714389a20"/>
    <ds:schemaRef ds:uri="cf992637-ecd6-46fe-b796-b6527dcc0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625203-D90F-4D39-A6FE-19248BC5E2D4}">
  <ds:schemaRefs>
    <ds:schemaRef ds:uri="c7cf4bc4-3665-45f6-b86a-abd404f92d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A100 Scoping and planning rapport DK</Template>
  <TotalTime>2187</TotalTime>
  <Words>3274</Words>
  <Application>Microsoft Office PowerPoint</Application>
  <PresentationFormat>Widescreen</PresentationFormat>
  <Paragraphs>453</Paragraphs>
  <Slides>60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60</vt:i4>
      </vt:variant>
    </vt:vector>
  </HeadingPairs>
  <TitlesOfParts>
    <vt:vector size="68" baseType="lpstr">
      <vt:lpstr>Arial</vt:lpstr>
      <vt:lpstr>Arial,Sans-Serif</vt:lpstr>
      <vt:lpstr>Calibri</vt:lpstr>
      <vt:lpstr>futura-pt</vt:lpstr>
      <vt:lpstr>Segoe UI</vt:lpstr>
      <vt:lpstr>Segoe UI Black</vt:lpstr>
      <vt:lpstr>Symbol</vt:lpstr>
      <vt:lpstr>delegate - skabelon - 2021</vt:lpstr>
      <vt:lpstr>Delegate</vt:lpstr>
      <vt:lpstr>Indhold</vt:lpstr>
      <vt:lpstr>PowerPoint-præsentation</vt:lpstr>
      <vt:lpstr>Hvorfor er I her i dag?</vt:lpstr>
      <vt:lpstr>Formål (Dag 1)</vt:lpstr>
      <vt:lpstr>Formål (efterfølgende dage)</vt:lpstr>
      <vt:lpstr>Motivation:  værktøjer med videre, som I kan bruge fremadrettet!</vt:lpstr>
      <vt:lpstr>Delegate</vt:lpstr>
      <vt:lpstr>PowerPoint-præsentation</vt:lpstr>
      <vt:lpstr>Nu til teori og  praksis</vt:lpstr>
      <vt:lpstr>Visual Studio Community</vt:lpstr>
      <vt:lpstr>Nu til teori og  praksis</vt:lpstr>
      <vt:lpstr>Nu til teori og  praksis</vt:lpstr>
      <vt:lpstr>Nu til teori og  praksis</vt:lpstr>
      <vt:lpstr>GitHub opsætning</vt:lpstr>
      <vt:lpstr>Nu til teori og  praksis</vt:lpstr>
      <vt:lpstr>Nu til teori og  praksis</vt:lpstr>
      <vt:lpstr>2. Hvad er slutmålet</vt:lpstr>
      <vt:lpstr>Slutmålet for dag 1, rent praktisk</vt:lpstr>
      <vt:lpstr>Fremgangsmåde</vt:lpstr>
      <vt:lpstr>PowerPoint-præsentation</vt:lpstr>
      <vt:lpstr>Teori</vt:lpstr>
      <vt:lpstr>(Git,) Github og Github Actions</vt:lpstr>
      <vt:lpstr>PowerPoint-præsentation</vt:lpstr>
      <vt:lpstr>PowerPoint-præsentation</vt:lpstr>
      <vt:lpstr>(Git,) Github og Github Actions</vt:lpstr>
      <vt:lpstr>(Git,) Github og Github Actions</vt:lpstr>
      <vt:lpstr>(Git,) Github og Github Actions</vt:lpstr>
      <vt:lpstr>(Git,) Github og Github Actions</vt:lpstr>
      <vt:lpstr>(Git,) Github og Github Actions</vt:lpstr>
      <vt:lpstr>(Git,) Github og Github Actions</vt:lpstr>
      <vt:lpstr>Continuous Integration /  Continuous Delivery and Deployment</vt:lpstr>
      <vt:lpstr>Continuous Integration /  Continuous Delivery and Deployment</vt:lpstr>
      <vt:lpstr>Continuous Integration /  Continuous Delivery and Deployment</vt:lpstr>
      <vt:lpstr>Azure Portal</vt:lpstr>
      <vt:lpstr>Ressourcegrupper og ressourcer</vt:lpstr>
      <vt:lpstr>Hvilke ressourcer benytter vi i dag?</vt:lpstr>
      <vt:lpstr>Resource Group?</vt:lpstr>
      <vt:lpstr>Function?</vt:lpstr>
      <vt:lpstr>App Service Plan?</vt:lpstr>
      <vt:lpstr>Storage?</vt:lpstr>
      <vt:lpstr>Storage?</vt:lpstr>
      <vt:lpstr>Storage?</vt:lpstr>
      <vt:lpstr>Storage?</vt:lpstr>
      <vt:lpstr>Storage?</vt:lpstr>
      <vt:lpstr>Storage?</vt:lpstr>
      <vt:lpstr>Storage?</vt:lpstr>
      <vt:lpstr>4. Praksis</vt:lpstr>
      <vt:lpstr>Øvelse 1: Github og Git</vt:lpstr>
      <vt:lpstr>Øvelse 2: Azure Portal og Storage</vt:lpstr>
      <vt:lpstr>Øvelse 3: Azure Function (portalen)</vt:lpstr>
      <vt:lpstr>Øvelse 4: Azure Function (Visual Studio)</vt:lpstr>
      <vt:lpstr>Øvelse 5: Azure Function -&gt; ImageResizer</vt:lpstr>
      <vt:lpstr>Øvelse 6: Azure CLI -&gt; deploy ressourcer via scripts</vt:lpstr>
      <vt:lpstr>Øvelse 6: Azure CLI -&gt; deploy ressourcer via scripts</vt:lpstr>
      <vt:lpstr>Øvelse 6: Azure CLI -&gt; deploy ressourcer via scripts</vt:lpstr>
      <vt:lpstr>Øvelse 7: CI/CD - Github Actions</vt:lpstr>
      <vt:lpstr>Øvelse 7: CI/CD - Github Actions (med .ps1-script)</vt:lpstr>
      <vt:lpstr>Øvelse 7: CI/CD - Github Actions (deploy Function)</vt:lpstr>
      <vt:lpstr>Afslutning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</dc:title>
  <dc:creator>Ramtin Asef-Nakhai (Delegate)</dc:creator>
  <cp:lastModifiedBy>Niklas Spanggard Gundersen</cp:lastModifiedBy>
  <cp:revision>535</cp:revision>
  <dcterms:created xsi:type="dcterms:W3CDTF">2022-08-01T11:46:16Z</dcterms:created>
  <dcterms:modified xsi:type="dcterms:W3CDTF">2022-10-04T09:22:19Z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0x01010057DA7B0B3A53004F88E7956A96DBB591</vt:lpwstr>
  </property>
</Properties>
</file>